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4"/>
  </p:sldMasterIdLst>
  <p:notesMasterIdLst>
    <p:notesMasterId r:id="rId54"/>
  </p:notesMasterIdLst>
  <p:sldIdLst>
    <p:sldId id="307" r:id="rId5"/>
    <p:sldId id="256" r:id="rId6"/>
    <p:sldId id="257" r:id="rId7"/>
    <p:sldId id="266" r:id="rId8"/>
    <p:sldId id="258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60" r:id="rId17"/>
    <p:sldId id="273" r:id="rId18"/>
    <p:sldId id="274" r:id="rId19"/>
    <p:sldId id="276" r:id="rId20"/>
    <p:sldId id="261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3" r:id="rId31"/>
    <p:sldId id="287" r:id="rId32"/>
    <p:sldId id="288" r:id="rId33"/>
    <p:sldId id="295" r:id="rId34"/>
    <p:sldId id="296" r:id="rId35"/>
    <p:sldId id="297" r:id="rId36"/>
    <p:sldId id="289" r:id="rId37"/>
    <p:sldId id="290" r:id="rId38"/>
    <p:sldId id="291" r:id="rId39"/>
    <p:sldId id="298" r:id="rId40"/>
    <p:sldId id="292" r:id="rId41"/>
    <p:sldId id="299" r:id="rId42"/>
    <p:sldId id="301" r:id="rId43"/>
    <p:sldId id="293" r:id="rId44"/>
    <p:sldId id="300" r:id="rId45"/>
    <p:sldId id="302" r:id="rId46"/>
    <p:sldId id="303" r:id="rId47"/>
    <p:sldId id="304" r:id="rId48"/>
    <p:sldId id="294" r:id="rId49"/>
    <p:sldId id="305" r:id="rId50"/>
    <p:sldId id="306" r:id="rId51"/>
    <p:sldId id="308" r:id="rId52"/>
    <p:sldId id="310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27261-32FC-A3ED-6F8D-C7E8F606FD30}" v="12" dt="2024-11-26T13:38:39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46" autoAdjust="0"/>
  </p:normalViewPr>
  <p:slideViewPr>
    <p:cSldViewPr snapToGrid="0" snapToObjects="1">
      <p:cViewPr varScale="1">
        <p:scale>
          <a:sx n="62" d="100"/>
          <a:sy n="62" d="100"/>
        </p:scale>
        <p:origin x="1382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orand" userId="S::eva@archipel-lucioles.fr::8db086af-c799-4336-a5f3-f50723539f8c" providerId="AD" clId="Web-{8B327261-32FC-A3ED-6F8D-C7E8F606FD30}"/>
    <pc:docChg chg="modSld">
      <pc:chgData name="Eva Morand" userId="S::eva@archipel-lucioles.fr::8db086af-c799-4336-a5f3-f50723539f8c" providerId="AD" clId="Web-{8B327261-32FC-A3ED-6F8D-C7E8F606FD30}" dt="2024-11-26T13:38:39.269" v="11" actId="1076"/>
      <pc:docMkLst>
        <pc:docMk/>
      </pc:docMkLst>
      <pc:sldChg chg="addSp delSp modSp modMedia addAnim">
        <pc:chgData name="Eva Morand" userId="S::eva@archipel-lucioles.fr::8db086af-c799-4336-a5f3-f50723539f8c" providerId="AD" clId="Web-{8B327261-32FC-A3ED-6F8D-C7E8F606FD30}" dt="2024-11-26T13:38:39.269" v="11" actId="1076"/>
        <pc:sldMkLst>
          <pc:docMk/>
          <pc:sldMk cId="2712345492" sldId="305"/>
        </pc:sldMkLst>
        <pc:picChg chg="add del mod">
          <ac:chgData name="Eva Morand" userId="S::eva@archipel-lucioles.fr::8db086af-c799-4336-a5f3-f50723539f8c" providerId="AD" clId="Web-{8B327261-32FC-A3ED-6F8D-C7E8F606FD30}" dt="2024-11-26T13:34:25.219" v="3"/>
          <ac:picMkLst>
            <pc:docMk/>
            <pc:sldMk cId="2712345492" sldId="305"/>
            <ac:picMk id="5" creationId="{E5BB4076-C607-2B4E-106A-3595297BAB94}"/>
          </ac:picMkLst>
        </pc:picChg>
        <pc:picChg chg="add mod">
          <ac:chgData name="Eva Morand" userId="S::eva@archipel-lucioles.fr::8db086af-c799-4336-a5f3-f50723539f8c" providerId="AD" clId="Web-{8B327261-32FC-A3ED-6F8D-C7E8F606FD30}" dt="2024-11-26T13:38:39.269" v="11" actId="1076"/>
          <ac:picMkLst>
            <pc:docMk/>
            <pc:sldMk cId="2712345492" sldId="305"/>
            <ac:picMk id="6" creationId="{61E6B5F0-0D58-7155-A152-38C65CD83F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9209A-691D-B144-8D00-F2C1CB36B96B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2573B-44F3-A044-BEB9-08A156443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 à toutes et tous et Merci</a:t>
            </a:r>
            <a:r>
              <a:rPr lang="fr-FR" baseline="0" dirty="0"/>
              <a:t> de me recevoir pour ces rencontres nationales où nous allons questionner ce qu’apportent ou ce que peuvent apporter...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83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Enracinement / déracinement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16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culture plus isolée, travail</a:t>
            </a:r>
            <a:r>
              <a:rPr lang="fr-FR" baseline="0" dirty="0"/>
              <a:t> avec et pour toutes les autres dimensions...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142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notion d’accès 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DEUX CONCEPTIONS </a:t>
            </a:r>
          </a:p>
          <a:p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Ø"/>
              <a:tabLst/>
              <a:defRPr/>
            </a:pPr>
            <a:r>
              <a:rPr lang="fr-FR" sz="1200" u="sng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</a:t>
            </a:r>
            <a:r>
              <a:rPr lang="fr-FR" sz="1200" u="sng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DC 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L’accessibilité à la culture s'entend pour toute personne de </a:t>
            </a:r>
            <a:r>
              <a:rPr lang="fr-FR" sz="1200" b="1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 connaître et voir respecter sa propre culture » ET D’ACCÉDER à celle des autres </a:t>
            </a:r>
          </a:p>
          <a:p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0"/>
              <a:buChar char="Ø"/>
            </a:pPr>
            <a:r>
              <a:rPr lang="fr-FR" sz="1200" kern="1200" cap="sm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accés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« la » grande culture </a:t>
            </a:r>
          </a:p>
          <a:p>
            <a:pPr marL="171450" indent="-171450">
              <a:buFont typeface="Wingdings" charset="0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60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CONCEPTION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MINISTÈRIELLE CENTRÉE SUR L’APPROCHE ESTHÉTICO-ARTISTIQUE (LES GRANDES ŒUVRES DE L’HUMANITÉ)</a:t>
            </a: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charset="0"/>
              <a:buNone/>
            </a:pP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charset="0"/>
              <a:buNone/>
            </a:pP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Conception droits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culturels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où 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 culture est PRISE DANS UN SENS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ÉLARGIE MAIS TOUJOURS CENTRÉE SUR LA PERSONNE ET SES INTERACTIONS : « LA CULTURE EST CE QUI RELIE PAR LE SENS, CE QUI PERMET LA CIRCULATION DU SENS » SELON PATRICE MEYER-BISCH </a:t>
            </a:r>
          </a:p>
          <a:p>
            <a:pPr marL="0" indent="0">
              <a:buFont typeface="Wingdings" charset="0"/>
              <a:buNone/>
            </a:pPr>
            <a:endParaRPr lang="fr-FR" sz="1200" kern="1200" cap="small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charset="0"/>
              <a:buNone/>
            </a:pP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qui peut vouloir dire... P.11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00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 deux conceptions autour de la diversité culturelle : </a:t>
            </a:r>
          </a:p>
          <a:p>
            <a:pPr marL="171450" indent="-171450">
              <a:buFont typeface="Wingdings" charset="0"/>
              <a:buChar char="è"/>
            </a:pP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d’un côté La notion de « diversité » est assurée par le contact avec les grandes œuvres ou savoir faire cinématographiques </a:t>
            </a:r>
          </a:p>
          <a:p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De l’autre côté la notion de diversité est assurée par la PLURALITÉ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CULTURES MAIS DANS UNE LOGIQUE DE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rencontre ENTRE ELLES AFIN QU’ELLES PUISSENT 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reconnaître, s’hybrider, dialoguer... </a:t>
            </a: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412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r>
              <a:rPr lang="fr-FR" dirty="0"/>
              <a:t>Art de la relation ,ou de l’ art « en » relation</a:t>
            </a:r>
            <a:r>
              <a:rPr lang="fr-FR" baseline="0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95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Impulser des</a:t>
            </a:r>
            <a:r>
              <a:rPr lang="fr-FR" baseline="0" dirty="0"/>
              <a:t> </a:t>
            </a:r>
            <a:r>
              <a:rPr lang="fr-FR" baseline="0" dirty="0" err="1"/>
              <a:t>réfléxivités</a:t>
            </a:r>
            <a:r>
              <a:rPr lang="fr-FR" baseline="0" dirty="0"/>
              <a:t> collectives, des mises à distance, une autocritique sur les codes, les normes existantes...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15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Des voies de réadaptation au</a:t>
            </a:r>
            <a:r>
              <a:rPr lang="fr-FR" sz="1600" baseline="0" dirty="0"/>
              <a:t> défi du contexte contemporain où la stratification et l’éloignement des communautés sociales, culturelles, mais aussi des communautés de pensées et de valeurs s’ignorent ou se combattent. 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67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personnes qui ne connaissent</a:t>
            </a:r>
            <a:r>
              <a:rPr lang="fr-FR" baseline="0" dirty="0"/>
              <a:t> pas les DC mais les pratique sans le voir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700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MANIÈRE GÉNÉRAL</a:t>
            </a:r>
            <a:r>
              <a:rPr lang="fr-FR" baseline="0" dirty="0"/>
              <a:t> ET AU PRISME DES ENJEUX DE L’EAI : </a:t>
            </a:r>
            <a:endParaRPr lang="fr-FR" dirty="0"/>
          </a:p>
          <a:p>
            <a:endParaRPr lang="fr-FR" dirty="0"/>
          </a:p>
          <a:p>
            <a:r>
              <a:rPr lang="fr-FR" dirty="0"/>
              <a:t>La question de la confiance, de</a:t>
            </a:r>
            <a:r>
              <a:rPr lang="fr-FR" baseline="0" dirty="0"/>
              <a:t> l’interconnaissance, de l’informel... Comment être et faire avec des jeunes qui maitrisent parfois mieux que nous des sujets, des pratiques, des technologies ? Comment se mettre en contact, comment échanger 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4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Avant de répondre</a:t>
            </a:r>
            <a:r>
              <a:rPr lang="fr-FR" baseline="0" dirty="0"/>
              <a:t> à la question qui nous occupe on va essayer de comprendre les origines de...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441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L’enjeu est moins l’intégration de nouvelles images ou approches de l’image en tant que telles, mais la manière dont il devient possible d’intégrer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regards, les gestes, les émotions des jeunes sur elles... Que disent ces images d’eux ? Que racontent-elles du quotidien, des questionnements, des </a:t>
            </a:r>
            <a:r>
              <a:rPr lang="fr-FR" sz="1200" kern="1200" cap="small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intérets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jeunes ?  </a:t>
            </a: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PENSER L’ouverture aux images et aux </a:t>
            </a:r>
            <a:r>
              <a:rPr lang="fr-FR" sz="1200" b="1" kern="1200" cap="sm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pratques</a:t>
            </a:r>
            <a:r>
              <a:rPr lang="fr-FR" sz="1200" b="1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l’image pour permettre l’inclusion des pratiques juvéniles. </a:t>
            </a:r>
          </a:p>
          <a:p>
            <a:endParaRPr lang="fr-FR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Créer Les conditions permettant aux adolescents d’expérimenter et d’analyser de nouveaux rapports aux images au moyen de leurs propres coordonnées,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restent largement à inventer.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554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aptitude à choisir non pas une perspective </a:t>
            </a:r>
            <a:r>
              <a:rPr lang="fr-FR" sz="1200" i="1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contre 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autre mais à élaborer des liens de sens de l’une à l’autre pour réussir à s’y mouvoir, apparaît comme une « nécessité de notre temps »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REDESSINE LES HABITUDES et savoir-faire; </a:t>
            </a: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capacité « d’abandonner les paradigmes qui reposent sur le clivage, la disjonction, la séparation » au profit d’« une pensée du lien, de l’implication mutuelle et de l’inséparabilité... » se pose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invite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repenser la structuration et les priorités dans les pédagogies de projet : qui est à l’initiative ? Comment a été repéré les besoins et par qui ? Comment l’artiste a t-il était choisi ? Par Qui et comment est-il introduit sur le terrain ? Quelles structures et associations sont associées ou non  à lui et au projet ? Quel part les jeunes ont-ils joué dans la construction en amont de ce projet 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53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L’idée de dépasser</a:t>
            </a:r>
            <a:r>
              <a:rPr lang="fr-FR" baseline="0" dirty="0"/>
              <a:t> les </a:t>
            </a:r>
            <a:r>
              <a:rPr lang="fr-FR" baseline="0" dirty="0" err="1"/>
              <a:t>monofonctions</a:t>
            </a:r>
            <a:r>
              <a:rPr lang="fr-FR" baseline="0" dirty="0"/>
              <a:t> pour questionner la salle comme « lieu de vie », « lieu de fabrique », « lieu de rencontre » pas seulement avec les œuvres mais « lieu de rencontre » entre les personnes par l’intermédiaire des œuvres, des pratiques, de toute les professionnalités de l’image aussi. 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064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politique culturelle de la relation  (OPC GRENOBLE)</a:t>
            </a: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  <a:p>
            <a:pPr marL="171450" indent="-171450">
              <a:buFont typeface="Symbol" charset="0"/>
              <a:buChar char=""/>
            </a:pPr>
            <a:r>
              <a:rPr lang="fr-FR" dirty="0"/>
              <a:t>La pression du résultat, du « film</a:t>
            </a:r>
            <a:r>
              <a:rPr lang="fr-FR" baseline="0" dirty="0"/>
              <a:t> fini », sous un format préétabli, depuis une imitation des codes professionnels comme « bon » film... </a:t>
            </a:r>
          </a:p>
          <a:p>
            <a:pPr marL="171450" indent="-171450">
              <a:buFont typeface="Symbol" charset="0"/>
              <a:buChar char=""/>
            </a:pPr>
            <a:r>
              <a:rPr lang="fr-FR" baseline="0" dirty="0"/>
              <a:t>Passer derrière l’écran de la salle de cinéma, passer derrière la caméra : que se passe-t-il vraiment pour les élèves ? Les jeunes ? Analyser, comprendre le « hors-champ » des ateliers </a:t>
            </a:r>
          </a:p>
          <a:p>
            <a:pPr marL="171450" indent="-171450">
              <a:buFont typeface="Symbol" charset="0"/>
              <a:buChar char=""/>
            </a:pPr>
            <a:endParaRPr lang="fr-FR" baseline="0" dirty="0"/>
          </a:p>
          <a:p>
            <a:pPr marL="171450" indent="-171450">
              <a:buFont typeface="Symbol" charset="0"/>
              <a:buChar char=""/>
            </a:pPr>
            <a:r>
              <a:rPr lang="fr-FR" baseline="0" dirty="0" err="1"/>
              <a:t>Tracabilité</a:t>
            </a:r>
            <a:r>
              <a:rPr lang="fr-FR" baseline="0" dirty="0"/>
              <a:t>, </a:t>
            </a:r>
            <a:r>
              <a:rPr lang="fr-FR" baseline="0" dirty="0" err="1"/>
              <a:t>autoévalution</a:t>
            </a:r>
            <a:r>
              <a:rPr lang="fr-FR" baseline="0" dirty="0"/>
              <a:t>, durabilité, évolution des projets... 	</a:t>
            </a:r>
          </a:p>
          <a:p>
            <a:pPr marL="171450" indent="-171450">
              <a:buFont typeface="Symbol" charset="0"/>
              <a:buChar char=""/>
            </a:pPr>
            <a:r>
              <a:rPr lang="fr-FR" baseline="0" dirty="0"/>
              <a:t>Comprendre les échecs, revenir dessus </a:t>
            </a:r>
          </a:p>
          <a:p>
            <a:pPr marL="171450" indent="-171450">
              <a:buFont typeface="Symbol" charset="0"/>
              <a:buChar char=""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80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Vers une éthique de la relation</a:t>
            </a:r>
            <a:r>
              <a:rPr lang="fr-FR" baseline="0" dirty="0"/>
              <a:t> qui impose </a:t>
            </a:r>
            <a:r>
              <a:rPr lang="fr-FR" dirty="0"/>
              <a:t>une reconnaissance des cultures existantes</a:t>
            </a:r>
            <a:r>
              <a:rPr lang="fr-FR" baseline="0" dirty="0"/>
              <a:t> : poser les conditions de leur dialogue et réfléchir à la responsabilité des mondes et des professionnels de la culture à la possibilité de cette rencontre. </a:t>
            </a:r>
          </a:p>
          <a:p>
            <a:endParaRPr lang="fr-FR" baseline="0" dirty="0"/>
          </a:p>
          <a:p>
            <a:r>
              <a:rPr lang="fr-FR" baseline="0" dirty="0"/>
              <a:t>Comment participons-nous déjà ou à l’avenir à INFLÉCHIR LES DÉIFICTS DE RECIPROCITÉ dans les pratiques et schéma en vigueur 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4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Podcast</a:t>
            </a:r>
            <a:r>
              <a:rPr lang="fr-FR" dirty="0"/>
              <a:t> de France inter « Taylor Swift,</a:t>
            </a:r>
            <a:r>
              <a:rPr lang="fr-FR" baseline="0" dirty="0"/>
              <a:t> le monde, ma fille et moi » </a:t>
            </a:r>
          </a:p>
          <a:p>
            <a:r>
              <a:rPr lang="fr-FR" baseline="0" dirty="0"/>
              <a:t>Extrait de 2min où le père et sa fille vont </a:t>
            </a:r>
            <a:r>
              <a:rPr lang="fr-FR" baseline="0" dirty="0" err="1"/>
              <a:t>interwiewer</a:t>
            </a:r>
            <a:r>
              <a:rPr lang="fr-FR" baseline="0" dirty="0"/>
              <a:t> une prof d’Harvard qui a proposé un séminaire sur les chansons de Taylor Swift </a:t>
            </a:r>
          </a:p>
          <a:p>
            <a:endParaRPr lang="fr-FR" baseline="0" dirty="0"/>
          </a:p>
          <a:p>
            <a:r>
              <a:rPr lang="fr-FR" baseline="0" dirty="0"/>
              <a:t>Inspirant pour saisir les enjeux de positionnement de l’EAI au regard des droits culturels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56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 dominant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05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49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1966 : Pacte international relatif aux droits économiques, sociaux et culturels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2001 :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Déclaration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universelle sur la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culturelle (UNESCO) </a:t>
            </a: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 : Convention pour la protection et la promotion de la diversité des expressions culturelles (UNESCO)</a:t>
            </a:r>
          </a:p>
          <a:p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 : Déclaration de Fribourg </a:t>
            </a:r>
          </a:p>
          <a:p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89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2015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loi sur la Nouvelle Organisation Territoriale de la République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r-IN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NOTRE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réfère aux précédentes conventions et reconnaît que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cadre des 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droits culturels doit </a:t>
            </a:r>
            <a:r>
              <a:rPr lang="fr-FR" sz="1200" kern="1200" cap="sm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etre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respecté et mis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place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son </a:t>
            </a:r>
            <a:r>
              <a:rPr lang="fr-FR" b="1" dirty="0">
                <a:latin typeface="Cambria"/>
                <a:cs typeface="Cambria"/>
              </a:rPr>
              <a:t>article 103 </a:t>
            </a:r>
            <a:endParaRPr lang="fr-FR" sz="1200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2016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loi relative à la Liberté de Création, à l'Architecture et au Patrimoine</a:t>
            </a:r>
            <a:r>
              <a:rPr lang="fr-FR" sz="1200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fait également état du devoir des collectivités dans l’exercice des droits culturels dans son article 3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16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Collège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cinéma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»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en 1989.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Fédération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nationale des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cinémas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français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(FNCF) et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ministère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Culture entendent à travers lui «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réapprendre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jeunes à voir des films dans leur format d’origine, c’est-à-dire en salles, et à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découvrir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 cours de leur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scolarite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un certain nombre de films importants de l’histoire du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cinéma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» </a:t>
            </a:r>
            <a:endParaRPr lang="fr-FR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notion est reprise</a:t>
            </a:r>
            <a:r>
              <a:rPr lang="fr-FR" sz="1200" i="1" kern="1200" cap="sm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Lang-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Tasca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2000 « pour les arts et la culture » où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est estimé qu’il faut ramener: </a:t>
            </a:r>
            <a:endParaRPr lang="fr-FR" sz="1200" i="1" kern="1200" cap="sm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«une culture du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cinéma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là où elle a disparu du territoire national, là où les enfants n’ont plus aucune chance de voir un film qui ne soit pas de pure consommation ».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44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Exercerait un</a:t>
            </a:r>
            <a:r>
              <a:rPr lang="fr-FR" baseline="0" dirty="0"/>
              <a:t> pouvoir d’abrutissement, de manipulation... &gt; crainte / détestation sous-jacente des industries culturelles et médiatiques comme force contaminatrice des jeunes &gt; opposition &gt;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6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Personne</a:t>
            </a:r>
            <a:r>
              <a:rPr lang="fr-FR" baseline="0" dirty="0"/>
              <a:t> n’est éloigné de la culture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573B-44F3-A044-BEB9-08A15644368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1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11/26/2024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10314A-5E64-57ED-D81A-43E84CBD3C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881769" cy="4800600"/>
          </a:xfrm>
        </p:spPr>
        <p:txBody>
          <a:bodyPr/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À l’origine de l’éducation à l’image et des droits culturels... 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2. </a:t>
            </a:r>
            <a:r>
              <a:rPr lang="fr-FR" dirty="0">
                <a:latin typeface="Cambria"/>
                <a:cs typeface="Cambria"/>
              </a:rPr>
              <a:t>Les fondements législatifs des droits culturels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Déclaration Universelle des Droits de l'Homme de 1948</a:t>
            </a: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 marL="571500" indent="-457200">
              <a:buAutoNum type="arabicPeriod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881769" cy="4800600"/>
          </a:xfrm>
        </p:spPr>
        <p:txBody>
          <a:bodyPr/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À l’origine de l’éducation à l’image et des droits culturels... </a:t>
            </a:r>
          </a:p>
          <a:p>
            <a:endParaRPr lang="fr-FR" dirty="0"/>
          </a:p>
          <a:p>
            <a:endParaRPr lang="fr-FR" dirty="0"/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2. </a:t>
            </a:r>
            <a:r>
              <a:rPr lang="fr-FR" dirty="0">
                <a:latin typeface="Cambria"/>
                <a:cs typeface="Cambria"/>
              </a:rPr>
              <a:t>Les fondements législatifs des droits culturels </a:t>
            </a:r>
          </a:p>
          <a:p>
            <a:pPr marL="571500" indent="-457200">
              <a:buAutoNum type="arabicPeriod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Déclaration Universelle des Droits de l'Homme de 1948</a:t>
            </a: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Grands textes internationaux en 1966, 2001, 2005, 2007</a:t>
            </a: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 marL="571500" indent="-457200">
              <a:buAutoNum type="arabicPeriod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881769" cy="4800600"/>
          </a:xfrm>
        </p:spPr>
        <p:txBody>
          <a:bodyPr/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À l’origine de l’éducation à l’image et des droits culturels... </a:t>
            </a:r>
          </a:p>
          <a:p>
            <a:endParaRPr lang="fr-FR" dirty="0"/>
          </a:p>
          <a:p>
            <a:endParaRPr lang="fr-FR" dirty="0"/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2. </a:t>
            </a:r>
            <a:r>
              <a:rPr lang="fr-FR" dirty="0">
                <a:latin typeface="Cambria"/>
                <a:cs typeface="Cambria"/>
              </a:rPr>
              <a:t>Les fondements législatifs des droits culturels </a:t>
            </a:r>
          </a:p>
          <a:p>
            <a:pPr marL="571500" indent="-457200">
              <a:buAutoNum type="arabicPeriod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Déclaration Universelle des Droits de l'Homme de 1948</a:t>
            </a: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Grands textes internationaux en 1966, 2001, 2005, 2007</a:t>
            </a: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En France, l’article 103 de la loi </a:t>
            </a:r>
            <a:r>
              <a:rPr lang="fr-FR" b="1" dirty="0" err="1">
                <a:latin typeface="Cambria"/>
                <a:cs typeface="Cambria"/>
              </a:rPr>
              <a:t>NOTRe</a:t>
            </a:r>
            <a:r>
              <a:rPr lang="fr-FR" b="1" dirty="0">
                <a:latin typeface="Cambria"/>
                <a:cs typeface="Cambria"/>
              </a:rPr>
              <a:t> et l’article 3 de la loi LCAP</a:t>
            </a: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 marL="571500" indent="-457200">
              <a:buAutoNum type="arabicPeriod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93556" y="41433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0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Du côté de l’éducation « à » l’image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« Ré » apprendre à voir les œuvres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Du côté de l’éducation « à » l’image : 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« Ré » apprendre à voir les œuvres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Démocratiser la grande culture cinématographique 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Du côté de l’éducation « à » l’image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« Ré » apprendre à voir les œuvres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Démocratiser la grande culture cinématographique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Ignorance ou mépris envers les autres communauté de goûts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Du côté de l’éducation « à » l’image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« Ré » apprendre à voir les œuvres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Démocratiser la grande culture cinématographique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Ignorance ou mépris envers les autres communauté de goûts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Fragmentation des images et des rapports à l’image 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 algn="just">
              <a:buNone/>
            </a:pPr>
            <a:r>
              <a:rPr lang="fr-FR" b="1" dirty="0">
                <a:latin typeface="Cambria"/>
                <a:cs typeface="Cambria"/>
              </a:rPr>
              <a:t>Le socle éducatif ordinaire de l’éducation à l’image est : </a:t>
            </a:r>
          </a:p>
          <a:p>
            <a:pPr algn="just">
              <a:buFont typeface="Wingdings" charset="0"/>
              <a:buChar char="Ø"/>
            </a:pPr>
            <a:r>
              <a:rPr lang="fr-FR" b="1" dirty="0">
                <a:latin typeface="Cambria"/>
                <a:cs typeface="Cambria"/>
              </a:rPr>
              <a:t>d’un côté, protéger la jeunesse de ce qui est perçu comme un effondrement du sens moral</a:t>
            </a:r>
          </a:p>
          <a:p>
            <a:pPr algn="just">
              <a:buFont typeface="Wingdings" charset="0"/>
              <a:buChar char="Ø"/>
            </a:pPr>
            <a:r>
              <a:rPr lang="fr-FR" b="1" dirty="0">
                <a:latin typeface="Cambria"/>
                <a:cs typeface="Cambria"/>
              </a:rPr>
              <a:t>de l’autre, élever les esprits dans la </a:t>
            </a:r>
            <a:r>
              <a:rPr lang="fr-FR" b="1" dirty="0" err="1">
                <a:latin typeface="Cambria"/>
                <a:cs typeface="Cambria"/>
              </a:rPr>
              <a:t>capacite</a:t>
            </a:r>
            <a:r>
              <a:rPr lang="fr-FR" b="1" dirty="0">
                <a:latin typeface="Cambria"/>
                <a:cs typeface="Cambria"/>
              </a:rPr>
              <a:t>́ à discerner le bon et le mauvais </a:t>
            </a:r>
            <a:r>
              <a:rPr lang="fr-FR" b="1" dirty="0" err="1">
                <a:latin typeface="Cambria"/>
                <a:cs typeface="Cambria"/>
              </a:rPr>
              <a:t>goût</a:t>
            </a:r>
            <a:r>
              <a:rPr lang="fr-FR" b="1" dirty="0">
                <a:latin typeface="Cambria"/>
                <a:cs typeface="Cambria"/>
              </a:rPr>
              <a:t>.</a:t>
            </a:r>
          </a:p>
          <a:p>
            <a:pPr marL="114300" indent="0" algn="r">
              <a:buNone/>
            </a:pPr>
            <a:r>
              <a:rPr lang="fr-FR" dirty="0">
                <a:latin typeface="Cambria"/>
                <a:cs typeface="Cambria"/>
              </a:rPr>
              <a:t>(Bourdier, Bron &amp; Laborde, 2015) 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u="sng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Du côté des droits culturels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Une rupture avec le légitimisme et l’ethnocentrisme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Du côté des droits culturels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Une rupture avec le légitimisme et l’ethnocentrisme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Toute personne est un « être de culture » 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8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4338" y="1905001"/>
            <a:ext cx="7729262" cy="2593975"/>
          </a:xfrm>
        </p:spPr>
        <p:txBody>
          <a:bodyPr/>
          <a:lstStyle/>
          <a:p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4500" b="1" dirty="0"/>
              <a:t>Qu’apportent </a:t>
            </a:r>
            <a:br>
              <a:rPr lang="fr-FR" sz="4500" b="1" dirty="0"/>
            </a:br>
            <a:r>
              <a:rPr lang="fr-FR" sz="4500" b="1" dirty="0"/>
              <a:t>(ou que peuvent apporter)</a:t>
            </a:r>
            <a:br>
              <a:rPr lang="fr-FR" sz="4500" b="1" dirty="0"/>
            </a:br>
            <a:r>
              <a:rPr lang="fr-FR" sz="4500" b="1" dirty="0"/>
              <a:t>les droits culturels  </a:t>
            </a:r>
            <a:br>
              <a:rPr lang="fr-FR" sz="4500" b="1" dirty="0"/>
            </a:br>
            <a:r>
              <a:rPr lang="fr-FR" sz="4500" b="1" dirty="0"/>
              <a:t>à l’</a:t>
            </a:r>
            <a:r>
              <a:rPr lang="fr-FR" sz="4500" b="1" dirty="0" err="1"/>
              <a:t>éducation</a:t>
            </a:r>
            <a:r>
              <a:rPr lang="fr-FR" sz="4500" b="1" dirty="0"/>
              <a:t> aux images ? </a:t>
            </a:r>
            <a:br>
              <a:rPr lang="fr-FR" sz="4500" b="1" dirty="0"/>
            </a:br>
            <a:endParaRPr lang="fr-FR" sz="45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Conférence introductive </a:t>
            </a:r>
          </a:p>
          <a:p>
            <a:r>
              <a:rPr lang="fr-FR" dirty="0"/>
              <a:t>Rencontres nationales de l’Archipel des Lucioles </a:t>
            </a:r>
          </a:p>
          <a:p>
            <a:r>
              <a:rPr lang="fr-FR" dirty="0"/>
              <a:t>26 novembre 2024, Castelnaudary.</a:t>
            </a:r>
          </a:p>
        </p:txBody>
      </p:sp>
    </p:spTree>
    <p:extLst>
      <p:ext uri="{BB962C8B-B14F-4D97-AF65-F5344CB8AC3E}">
        <p14:creationId xmlns:p14="http://schemas.microsoft.com/office/powerpoint/2010/main" val="195351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Du côté des droits culturels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Une rupture avec le légitimisme et l’ethnocentrisme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Toute personne est un « être de culture »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La reconnaissance et l’interrelation au cœur du processus 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1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Du côté des droits culturels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Une rupture avec le légitimisme et l’ethnocentrisme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Toute personne est un « être de culture »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La reconnaissance et l’interrelation au cœur du processus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Une politique profondément transversale et intersectorielle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8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Quelles visions idéologiques et politiques derrière ces fondements ? </a:t>
            </a:r>
          </a:p>
          <a:p>
            <a:pPr marL="114300" indent="0" algn="just">
              <a:buNone/>
            </a:pPr>
            <a:endParaRPr lang="fr-FR" b="1" dirty="0">
              <a:latin typeface="Cambria"/>
              <a:cs typeface="Cambria"/>
            </a:endParaRPr>
          </a:p>
          <a:p>
            <a:pPr marL="114300" indent="0" algn="just">
              <a:buNone/>
            </a:pPr>
            <a:r>
              <a:rPr lang="fr-FR" b="1" dirty="0">
                <a:latin typeface="Cambria"/>
                <a:cs typeface="Cambria"/>
              </a:rPr>
              <a:t>L’approche des droits culturels suppose de rompre avec une logique </a:t>
            </a:r>
            <a:r>
              <a:rPr lang="fr-FR" b="1" dirty="0" err="1">
                <a:latin typeface="Cambria"/>
                <a:cs typeface="Cambria"/>
              </a:rPr>
              <a:t>autocentrée</a:t>
            </a:r>
            <a:r>
              <a:rPr lang="fr-FR" b="1" dirty="0">
                <a:latin typeface="Cambria"/>
                <a:cs typeface="Cambria"/>
              </a:rPr>
              <a:t> sur "</a:t>
            </a:r>
            <a:r>
              <a:rPr lang="fr-FR" b="1" dirty="0" err="1">
                <a:latin typeface="Cambria"/>
                <a:cs typeface="Cambria"/>
              </a:rPr>
              <a:t>l’accès</a:t>
            </a:r>
            <a:r>
              <a:rPr lang="fr-FR" b="1" dirty="0">
                <a:latin typeface="Cambria"/>
                <a:cs typeface="Cambria"/>
              </a:rPr>
              <a:t>" ou "la consommation", au profit d’une </a:t>
            </a:r>
            <a:r>
              <a:rPr lang="fr-FR" b="1" dirty="0" err="1">
                <a:latin typeface="Cambria"/>
                <a:cs typeface="Cambria"/>
              </a:rPr>
              <a:t>compréhension</a:t>
            </a:r>
            <a:r>
              <a:rPr lang="fr-FR" b="1" dirty="0">
                <a:latin typeface="Cambria"/>
                <a:cs typeface="Cambria"/>
              </a:rPr>
              <a:t> des droits, </a:t>
            </a:r>
            <a:r>
              <a:rPr lang="fr-FR" b="1" dirty="0" err="1">
                <a:latin typeface="Cambria"/>
                <a:cs typeface="Cambria"/>
              </a:rPr>
              <a:t>libertés</a:t>
            </a:r>
            <a:r>
              <a:rPr lang="fr-FR" b="1" dirty="0">
                <a:latin typeface="Cambria"/>
                <a:cs typeface="Cambria"/>
              </a:rPr>
              <a:t> et </a:t>
            </a:r>
            <a:r>
              <a:rPr lang="fr-FR" b="1" dirty="0" err="1">
                <a:latin typeface="Cambria"/>
                <a:cs typeface="Cambria"/>
              </a:rPr>
              <a:t>responsabilités</a:t>
            </a:r>
            <a:r>
              <a:rPr lang="fr-FR" b="1" dirty="0">
                <a:latin typeface="Cambria"/>
                <a:cs typeface="Cambria"/>
              </a:rPr>
              <a:t> de toute personne de participer à la connaissance, à la pratique, à la diffusion et au </a:t>
            </a:r>
            <a:r>
              <a:rPr lang="fr-FR" b="1" dirty="0" err="1">
                <a:latin typeface="Cambria"/>
                <a:cs typeface="Cambria"/>
              </a:rPr>
              <a:t>développement</a:t>
            </a:r>
            <a:r>
              <a:rPr lang="fr-FR" b="1" dirty="0">
                <a:latin typeface="Cambria"/>
                <a:cs typeface="Cambria"/>
              </a:rPr>
              <a:t> de ressources culturelles, des plus quotidiennes aux plus exceptionnelles.</a:t>
            </a:r>
          </a:p>
          <a:p>
            <a:pPr marL="114300" indent="0" algn="r">
              <a:buNone/>
            </a:pPr>
            <a:r>
              <a:rPr lang="fr-FR" dirty="0">
                <a:latin typeface="Cambria"/>
                <a:cs typeface="Cambria"/>
              </a:rPr>
              <a:t>(</a:t>
            </a:r>
            <a:r>
              <a:rPr lang="fr-FR" dirty="0" err="1">
                <a:latin typeface="Cambria"/>
                <a:cs typeface="Cambria"/>
              </a:rPr>
              <a:t>Réseau</a:t>
            </a:r>
            <a:r>
              <a:rPr lang="fr-FR" dirty="0">
                <a:latin typeface="Cambria"/>
                <a:cs typeface="Cambria"/>
              </a:rPr>
              <a:t> culture 21)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r>
              <a:rPr lang="fr-FR" i="1" dirty="0">
                <a:latin typeface="Cambria"/>
                <a:cs typeface="Cambria"/>
              </a:rPr>
              <a:t>Éducation à l’image et droits culturels : des paradigmes opposés ? </a:t>
            </a: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Démocratisation culturelle</a:t>
            </a:r>
            <a:r>
              <a:rPr lang="fr-FR" i="1" dirty="0">
                <a:latin typeface="Cambria"/>
                <a:cs typeface="Cambria"/>
              </a:rPr>
              <a:t> vs </a:t>
            </a:r>
            <a:r>
              <a:rPr lang="fr-FR" dirty="0">
                <a:latin typeface="Cambria"/>
                <a:cs typeface="Cambria"/>
              </a:rPr>
              <a:t>droits culturels </a:t>
            </a: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2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r>
              <a:rPr lang="fr-FR" i="1" dirty="0">
                <a:latin typeface="Cambria"/>
                <a:cs typeface="Cambria"/>
              </a:rPr>
              <a:t>Éducation à l’image et droits culturels : des paradigmes opposés ? </a:t>
            </a: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Démocratisation culturelle</a:t>
            </a:r>
            <a:r>
              <a:rPr lang="fr-FR" i="1" dirty="0">
                <a:latin typeface="Cambria"/>
                <a:cs typeface="Cambria"/>
              </a:rPr>
              <a:t> vs </a:t>
            </a:r>
            <a:r>
              <a:rPr lang="fr-FR" dirty="0">
                <a:latin typeface="Cambria"/>
                <a:cs typeface="Cambria"/>
              </a:rPr>
              <a:t>droits culturels </a:t>
            </a: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Conception ministérielle de la culture </a:t>
            </a:r>
            <a:r>
              <a:rPr lang="fr-FR" i="1" dirty="0">
                <a:latin typeface="Cambria"/>
                <a:cs typeface="Cambria"/>
              </a:rPr>
              <a:t>vs </a:t>
            </a:r>
            <a:r>
              <a:rPr lang="fr-FR" dirty="0">
                <a:latin typeface="Cambria"/>
                <a:cs typeface="Cambria"/>
              </a:rPr>
              <a:t>conception anthropologique de la culture</a:t>
            </a: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25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r>
              <a:rPr lang="fr-FR" i="1" dirty="0">
                <a:latin typeface="Cambria"/>
                <a:cs typeface="Cambria"/>
              </a:rPr>
              <a:t>Éducation à l’image et droits culturels : des paradigmes opposés ? </a:t>
            </a: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Démocratisation culturelle</a:t>
            </a:r>
            <a:r>
              <a:rPr lang="fr-FR" i="1" dirty="0">
                <a:latin typeface="Cambria"/>
                <a:cs typeface="Cambria"/>
              </a:rPr>
              <a:t> vs </a:t>
            </a:r>
            <a:r>
              <a:rPr lang="fr-FR" dirty="0">
                <a:latin typeface="Cambria"/>
                <a:cs typeface="Cambria"/>
              </a:rPr>
              <a:t>droits culturels </a:t>
            </a: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Conception ministérielle de la culture </a:t>
            </a:r>
            <a:r>
              <a:rPr lang="fr-FR" i="1" dirty="0">
                <a:latin typeface="Cambria"/>
                <a:cs typeface="Cambria"/>
              </a:rPr>
              <a:t>vs </a:t>
            </a:r>
            <a:r>
              <a:rPr lang="fr-FR" dirty="0">
                <a:latin typeface="Cambria"/>
                <a:cs typeface="Cambria"/>
              </a:rPr>
              <a:t>conception anthropologique de la culture</a:t>
            </a: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Hiérarchisation </a:t>
            </a:r>
            <a:r>
              <a:rPr lang="fr-FR" i="1" dirty="0">
                <a:latin typeface="Cambria"/>
                <a:cs typeface="Cambria"/>
              </a:rPr>
              <a:t>vs </a:t>
            </a:r>
            <a:r>
              <a:rPr lang="fr-FR" dirty="0">
                <a:latin typeface="Cambria"/>
                <a:cs typeface="Cambria"/>
              </a:rPr>
              <a:t>décloisonnement </a:t>
            </a: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6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r>
              <a:rPr lang="fr-FR" i="1" dirty="0">
                <a:latin typeface="Cambria"/>
                <a:cs typeface="Cambria"/>
              </a:rPr>
              <a:t>Éducation à l’image et droits culturels : des paradigmes opposés ? </a:t>
            </a: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Démocratisation culturelle</a:t>
            </a:r>
            <a:r>
              <a:rPr lang="fr-FR" i="1" dirty="0">
                <a:latin typeface="Cambria"/>
                <a:cs typeface="Cambria"/>
              </a:rPr>
              <a:t> vs </a:t>
            </a:r>
            <a:r>
              <a:rPr lang="fr-FR" dirty="0">
                <a:latin typeface="Cambria"/>
                <a:cs typeface="Cambria"/>
              </a:rPr>
              <a:t>droits culturels </a:t>
            </a: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Conception ministérielle de la culture </a:t>
            </a:r>
            <a:r>
              <a:rPr lang="fr-FR" i="1" dirty="0">
                <a:latin typeface="Cambria"/>
                <a:cs typeface="Cambria"/>
              </a:rPr>
              <a:t>vs </a:t>
            </a:r>
            <a:r>
              <a:rPr lang="fr-FR" dirty="0">
                <a:latin typeface="Cambria"/>
                <a:cs typeface="Cambria"/>
              </a:rPr>
              <a:t>conception anthropologique de la culture</a:t>
            </a: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Hiérarchisation </a:t>
            </a:r>
            <a:r>
              <a:rPr lang="fr-FR" i="1" dirty="0">
                <a:latin typeface="Cambria"/>
                <a:cs typeface="Cambria"/>
              </a:rPr>
              <a:t>vs </a:t>
            </a:r>
            <a:r>
              <a:rPr lang="fr-FR" dirty="0">
                <a:latin typeface="Cambria"/>
                <a:cs typeface="Cambria"/>
              </a:rPr>
              <a:t>décloisonnement </a:t>
            </a:r>
          </a:p>
          <a:p>
            <a:pPr algn="just">
              <a:buFont typeface="Arial"/>
              <a:buChar char="•"/>
            </a:pPr>
            <a:r>
              <a:rPr lang="fr-FR" dirty="0">
                <a:latin typeface="Cambria"/>
                <a:cs typeface="Cambria"/>
              </a:rPr>
              <a:t>Transmission</a:t>
            </a:r>
            <a:r>
              <a:rPr lang="fr-FR" i="1" dirty="0">
                <a:latin typeface="Cambria"/>
                <a:cs typeface="Cambria"/>
              </a:rPr>
              <a:t> vs </a:t>
            </a:r>
            <a:r>
              <a:rPr lang="fr-FR" dirty="0">
                <a:latin typeface="Cambria"/>
                <a:cs typeface="Cambria"/>
              </a:rPr>
              <a:t>relation</a:t>
            </a: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95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ctr">
              <a:buNone/>
            </a:pPr>
            <a:r>
              <a:rPr lang="fr-FR" b="1" dirty="0">
                <a:latin typeface="Cambria"/>
                <a:cs typeface="Cambria"/>
              </a:rPr>
              <a:t>Comment dépasser ces oppositions a priori ? </a:t>
            </a: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ctr">
              <a:buNone/>
            </a:pPr>
            <a:r>
              <a:rPr lang="fr-FR" b="1" dirty="0">
                <a:latin typeface="Cambria"/>
                <a:cs typeface="Cambria"/>
              </a:rPr>
              <a:t>Comment dépasser ces oppositions a priori ? </a:t>
            </a:r>
          </a:p>
          <a:p>
            <a:pPr algn="just">
              <a:buFont typeface="Arial"/>
              <a:buChar char="•"/>
            </a:pPr>
            <a:endParaRPr lang="fr-FR" dirty="0">
              <a:latin typeface="Cambria"/>
              <a:cs typeface="Cambria"/>
            </a:endParaRPr>
          </a:p>
          <a:p>
            <a:pPr>
              <a:buFont typeface="Wingdings" charset="0"/>
              <a:buChar char="Ø"/>
            </a:pPr>
            <a:r>
              <a:rPr lang="fr-FR" dirty="0">
                <a:latin typeface="Cambria"/>
                <a:cs typeface="Cambria"/>
              </a:rPr>
              <a:t>Du côté de l’histoire de l’éducation à l’image</a:t>
            </a:r>
          </a:p>
          <a:p>
            <a:pPr>
              <a:buFont typeface="Wingdings" charset="0"/>
              <a:buChar char="Ø"/>
            </a:pPr>
            <a:r>
              <a:rPr lang="fr-FR" dirty="0">
                <a:latin typeface="Cambria"/>
                <a:cs typeface="Cambria"/>
              </a:rPr>
              <a:t>Du côté des transformations de l’éducation à l’image : vers l’éducation « aux » images 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2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Avant l’</a:t>
            </a:r>
            <a:r>
              <a:rPr lang="fr-FR" b="1" dirty="0">
                <a:latin typeface="Cambria"/>
                <a:cs typeface="Cambria"/>
              </a:rPr>
              <a:t>institutionnalisation</a:t>
            </a:r>
            <a:r>
              <a:rPr lang="fr-FR" dirty="0">
                <a:latin typeface="Cambria"/>
                <a:cs typeface="Cambria"/>
              </a:rPr>
              <a:t> de l’éducation à l’image... </a:t>
            </a: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des pratiques et des principes issus de </a:t>
            </a:r>
            <a:r>
              <a:rPr lang="fr-FR" b="1" dirty="0">
                <a:latin typeface="Cambria"/>
                <a:cs typeface="Cambria"/>
              </a:rPr>
              <a:t>l’éducation populaire</a:t>
            </a:r>
            <a:r>
              <a:rPr lang="fr-FR" dirty="0">
                <a:latin typeface="Cambria"/>
                <a:cs typeface="Cambria"/>
              </a:rPr>
              <a:t>.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Le croisement des regards 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5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Questionner l’apport des droits culturels au prisme de la recherche...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 algn="r">
              <a:buNone/>
            </a:pPr>
            <a:r>
              <a:rPr lang="fr-FR" sz="1800" b="1" dirty="0">
                <a:latin typeface="Cambria"/>
                <a:cs typeface="Cambria"/>
              </a:rPr>
              <a:t>Marie Ducellier</a:t>
            </a:r>
          </a:p>
          <a:p>
            <a:pPr marL="114300" indent="0" algn="r">
              <a:buNone/>
            </a:pPr>
            <a:r>
              <a:rPr lang="fr-FR" sz="1800" dirty="0">
                <a:latin typeface="Cambria"/>
                <a:cs typeface="Cambria"/>
              </a:rPr>
              <a:t>Chercheuse </a:t>
            </a:r>
            <a:r>
              <a:rPr lang="fr-FR" sz="1800" dirty="0" err="1">
                <a:latin typeface="Cambria"/>
                <a:cs typeface="Cambria"/>
              </a:rPr>
              <a:t>post-doctorale</a:t>
            </a:r>
            <a:r>
              <a:rPr lang="fr-FR" sz="1800" dirty="0">
                <a:latin typeface="Cambria"/>
                <a:cs typeface="Cambria"/>
              </a:rPr>
              <a:t> </a:t>
            </a:r>
          </a:p>
          <a:p>
            <a:pPr marL="114300" indent="0" algn="r">
              <a:buNone/>
            </a:pPr>
            <a:r>
              <a:rPr lang="fr-FR" sz="1800" dirty="0">
                <a:latin typeface="Cambria"/>
                <a:cs typeface="Cambria"/>
              </a:rPr>
              <a:t>Alliance Sorbonne Université </a:t>
            </a:r>
          </a:p>
          <a:p>
            <a:pPr marL="114300" indent="0" algn="r">
              <a:buNone/>
            </a:pPr>
            <a:r>
              <a:rPr lang="fr-FR" sz="1800" dirty="0">
                <a:latin typeface="Cambria"/>
                <a:cs typeface="Cambria"/>
              </a:rPr>
              <a:t>GEMASS</a:t>
            </a:r>
          </a:p>
          <a:p>
            <a:pPr marL="114300" indent="0" algn="r">
              <a:buNone/>
            </a:pPr>
            <a:endParaRPr lang="fr-FR" sz="1800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  <p:pic>
        <p:nvPicPr>
          <p:cNvPr id="5" name="Image 4" descr="S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86" y="4865840"/>
            <a:ext cx="1915914" cy="7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82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Avant l’</a:t>
            </a:r>
            <a:r>
              <a:rPr lang="fr-FR" b="1" dirty="0">
                <a:latin typeface="Cambria"/>
                <a:cs typeface="Cambria"/>
              </a:rPr>
              <a:t>institutionnalisation</a:t>
            </a:r>
            <a:r>
              <a:rPr lang="fr-FR" dirty="0">
                <a:latin typeface="Cambria"/>
                <a:cs typeface="Cambria"/>
              </a:rPr>
              <a:t> de l’éducation à l’image... </a:t>
            </a: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des pratiques et des principes issus de </a:t>
            </a:r>
            <a:r>
              <a:rPr lang="fr-FR" b="1" dirty="0">
                <a:latin typeface="Cambria"/>
                <a:cs typeface="Cambria"/>
              </a:rPr>
              <a:t>l’éducation populaire</a:t>
            </a:r>
            <a:r>
              <a:rPr lang="fr-FR" dirty="0">
                <a:latin typeface="Cambria"/>
                <a:cs typeface="Cambria"/>
              </a:rPr>
              <a:t>.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Le croisement des regards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Le croisement des légitimités (ciné-club, sémiologie)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26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r>
              <a:rPr lang="fr-FR" i="1" dirty="0">
                <a:latin typeface="Cambria"/>
                <a:cs typeface="Cambria"/>
              </a:rPr>
              <a:t> </a:t>
            </a: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Avant l’</a:t>
            </a:r>
            <a:r>
              <a:rPr lang="fr-FR" b="1" dirty="0">
                <a:latin typeface="Cambria"/>
                <a:cs typeface="Cambria"/>
              </a:rPr>
              <a:t>institutionnalisation</a:t>
            </a:r>
            <a:r>
              <a:rPr lang="fr-FR" dirty="0">
                <a:latin typeface="Cambria"/>
                <a:cs typeface="Cambria"/>
              </a:rPr>
              <a:t> de l’éducation à l’image... </a:t>
            </a: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des pratiques et des principes issus de </a:t>
            </a:r>
            <a:r>
              <a:rPr lang="fr-FR" b="1" dirty="0">
                <a:latin typeface="Cambria"/>
                <a:cs typeface="Cambria"/>
              </a:rPr>
              <a:t>l’éducation populaire</a:t>
            </a:r>
            <a:r>
              <a:rPr lang="fr-FR" dirty="0">
                <a:latin typeface="Cambria"/>
                <a:cs typeface="Cambria"/>
              </a:rPr>
              <a:t>.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Le croisement des regards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Le croisement des légitimités (ciné-club, sémiologie)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La pensée critique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1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Avant l’</a:t>
            </a:r>
            <a:r>
              <a:rPr lang="fr-FR" b="1" dirty="0">
                <a:latin typeface="Cambria"/>
                <a:cs typeface="Cambria"/>
              </a:rPr>
              <a:t>institutionnalisation</a:t>
            </a:r>
            <a:r>
              <a:rPr lang="fr-FR" dirty="0">
                <a:latin typeface="Cambria"/>
                <a:cs typeface="Cambria"/>
              </a:rPr>
              <a:t> de l’éducation à l’image... </a:t>
            </a: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des pratiques et des principes issus de </a:t>
            </a:r>
            <a:r>
              <a:rPr lang="fr-FR" b="1" dirty="0">
                <a:latin typeface="Cambria"/>
                <a:cs typeface="Cambria"/>
              </a:rPr>
              <a:t>l’éducation populaire</a:t>
            </a:r>
            <a:r>
              <a:rPr lang="fr-FR" dirty="0">
                <a:latin typeface="Cambria"/>
                <a:cs typeface="Cambria"/>
              </a:rPr>
              <a:t>.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Le croisement des regards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Le croisement des légitimités (ciné-club, sémiologie)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La pensée critique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L’action collective et l’émancipation 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20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Dans le contexte numérique contemporain, l’éducation à l’image fait face à de </a:t>
            </a:r>
            <a:r>
              <a:rPr lang="fr-FR" b="1" dirty="0">
                <a:latin typeface="Cambria"/>
                <a:cs typeface="Cambria"/>
              </a:rPr>
              <a:t>nombreux défis </a:t>
            </a:r>
            <a:r>
              <a:rPr lang="fr-FR" dirty="0">
                <a:latin typeface="Cambria"/>
                <a:cs typeface="Cambria"/>
              </a:rPr>
              <a:t>qui reconfigurent ses codes, ses normes et ses formats historiques.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Elle passe de l’éducation </a:t>
            </a:r>
            <a:r>
              <a:rPr lang="fr-FR" b="1" dirty="0">
                <a:latin typeface="Cambria"/>
                <a:cs typeface="Cambria"/>
              </a:rPr>
              <a:t>« à » </a:t>
            </a:r>
            <a:r>
              <a:rPr lang="fr-FR" dirty="0">
                <a:latin typeface="Cambria"/>
                <a:cs typeface="Cambria"/>
              </a:rPr>
              <a:t>l’image vers l’éducation </a:t>
            </a:r>
            <a:r>
              <a:rPr lang="fr-FR" b="1" dirty="0">
                <a:latin typeface="Cambria"/>
                <a:cs typeface="Cambria"/>
              </a:rPr>
              <a:t>« aux » </a:t>
            </a:r>
            <a:r>
              <a:rPr lang="fr-FR" dirty="0">
                <a:latin typeface="Cambria"/>
                <a:cs typeface="Cambria"/>
              </a:rPr>
              <a:t>images.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8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L’émergence de l’éducation </a:t>
            </a:r>
            <a:r>
              <a:rPr lang="fr-FR" b="1" dirty="0">
                <a:latin typeface="Cambria"/>
                <a:cs typeface="Cambria"/>
              </a:rPr>
              <a:t>« aux » </a:t>
            </a:r>
            <a:r>
              <a:rPr lang="fr-FR" dirty="0">
                <a:latin typeface="Cambria"/>
                <a:cs typeface="Cambria"/>
              </a:rPr>
              <a:t>images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 élargissement du cercle des légitimités dominantes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3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r>
              <a:rPr lang="fr-FR" i="1" dirty="0">
                <a:latin typeface="Cambria"/>
                <a:cs typeface="Cambria"/>
              </a:rPr>
              <a:t> </a:t>
            </a: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L’émergence de l’éducation </a:t>
            </a:r>
            <a:r>
              <a:rPr lang="fr-FR" b="1" dirty="0">
                <a:latin typeface="Cambria"/>
                <a:cs typeface="Cambria"/>
              </a:rPr>
              <a:t>« aux » </a:t>
            </a:r>
            <a:r>
              <a:rPr lang="fr-FR" dirty="0">
                <a:latin typeface="Cambria"/>
                <a:cs typeface="Cambria"/>
              </a:rPr>
              <a:t>images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 élargissement du cercle des légitimités dominantes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 effort de décloisonnement 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7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L’émergence de l’éducation </a:t>
            </a:r>
            <a:r>
              <a:rPr lang="fr-FR" b="1" dirty="0">
                <a:latin typeface="Cambria"/>
                <a:cs typeface="Cambria"/>
              </a:rPr>
              <a:t>« aux » </a:t>
            </a:r>
            <a:r>
              <a:rPr lang="fr-FR" dirty="0">
                <a:latin typeface="Cambria"/>
                <a:cs typeface="Cambria"/>
              </a:rPr>
              <a:t>images :</a:t>
            </a:r>
          </a:p>
          <a:p>
            <a:pPr marL="114300" indent="0">
              <a:buNone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 élargissement du cercle des légitimités dominantes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 effort de décloisonnement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Une reconnaissance et une inclusion des pratiques juvéniles en débat  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2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Appréhender les droits culturels comme une </a:t>
            </a:r>
            <a:r>
              <a:rPr lang="fr-FR" b="1" dirty="0">
                <a:latin typeface="Cambria"/>
                <a:cs typeface="Cambria"/>
              </a:rPr>
              <a:t>ressource</a:t>
            </a:r>
            <a:r>
              <a:rPr lang="fr-FR" dirty="0">
                <a:latin typeface="Cambria"/>
                <a:cs typeface="Cambria"/>
              </a:rPr>
              <a:t> :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Une distanciation &amp; théorique critique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04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Appréhender les droits culturels comme une </a:t>
            </a:r>
            <a:r>
              <a:rPr lang="fr-FR" b="1" dirty="0">
                <a:latin typeface="Cambria"/>
                <a:cs typeface="Cambria"/>
              </a:rPr>
              <a:t>ressource</a:t>
            </a:r>
            <a:r>
              <a:rPr lang="fr-FR" dirty="0">
                <a:latin typeface="Cambria"/>
                <a:cs typeface="Cambria"/>
              </a:rPr>
              <a:t> :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Une distanciation &amp; théorique critique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 levier de renouvellement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19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Appréhender les droits culturels comme une </a:t>
            </a:r>
            <a:r>
              <a:rPr lang="fr-FR" b="1" dirty="0">
                <a:latin typeface="Cambria"/>
                <a:cs typeface="Cambria"/>
              </a:rPr>
              <a:t>ressource</a:t>
            </a:r>
            <a:r>
              <a:rPr lang="fr-FR" dirty="0">
                <a:latin typeface="Cambria"/>
                <a:cs typeface="Cambria"/>
              </a:rPr>
              <a:t> :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Une distanciation &amp; théorique critique 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 levier de renouvellement</a:t>
            </a:r>
          </a:p>
          <a:p>
            <a:pPr>
              <a:buFontTx/>
              <a:buChar char="-"/>
            </a:pPr>
            <a:r>
              <a:rPr lang="fr-FR" dirty="0">
                <a:latin typeface="Cambria"/>
                <a:cs typeface="Cambria"/>
              </a:rPr>
              <a:t>Un approfondissement / une actualisation des pratiques en cours </a:t>
            </a: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Questionner l’apport des droits culturels au prisme de la recherche... </a:t>
            </a:r>
          </a:p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 algn="r">
              <a:buNone/>
            </a:pPr>
            <a:r>
              <a:rPr lang="fr-FR" sz="1800" b="1" dirty="0">
                <a:latin typeface="Cambria"/>
                <a:cs typeface="Cambria"/>
              </a:rPr>
              <a:t>Thèse CIFRE</a:t>
            </a:r>
          </a:p>
          <a:p>
            <a:pPr marL="114300" indent="0" algn="r">
              <a:buNone/>
            </a:pPr>
            <a:r>
              <a:rPr lang="fr-FR" sz="1800" dirty="0">
                <a:latin typeface="Cambria"/>
                <a:cs typeface="Cambria"/>
              </a:rPr>
              <a:t>« L’</a:t>
            </a:r>
            <a:r>
              <a:rPr lang="fr-FR" sz="1800" dirty="0" err="1">
                <a:latin typeface="Cambria"/>
                <a:cs typeface="Cambria"/>
              </a:rPr>
              <a:t>éducation</a:t>
            </a:r>
            <a:r>
              <a:rPr lang="fr-FR" sz="1800" dirty="0">
                <a:latin typeface="Cambria"/>
                <a:cs typeface="Cambria"/>
              </a:rPr>
              <a:t> à l’image à l’</a:t>
            </a:r>
            <a:r>
              <a:rPr lang="fr-FR" sz="1800" dirty="0" err="1">
                <a:latin typeface="Cambria"/>
                <a:cs typeface="Cambria"/>
              </a:rPr>
              <a:t>épreuve</a:t>
            </a:r>
            <a:r>
              <a:rPr lang="fr-FR" sz="1800" dirty="0">
                <a:latin typeface="Cambria"/>
                <a:cs typeface="Cambria"/>
              </a:rPr>
              <a:t> de sa transformation : </a:t>
            </a:r>
          </a:p>
          <a:p>
            <a:pPr marL="114300" indent="0" algn="r">
              <a:buNone/>
            </a:pPr>
            <a:r>
              <a:rPr lang="fr-FR" sz="1800" dirty="0">
                <a:latin typeface="Cambria"/>
                <a:cs typeface="Cambria"/>
              </a:rPr>
              <a:t>Une </a:t>
            </a:r>
            <a:r>
              <a:rPr lang="fr-FR" sz="1800" dirty="0" err="1">
                <a:latin typeface="Cambria"/>
                <a:cs typeface="Cambria"/>
              </a:rPr>
              <a:t>enquête</a:t>
            </a:r>
            <a:r>
              <a:rPr lang="fr-FR" sz="1800" dirty="0">
                <a:latin typeface="Cambria"/>
                <a:cs typeface="Cambria"/>
              </a:rPr>
              <a:t> ethnographique dans et avec une fabrique de l’</a:t>
            </a:r>
            <a:r>
              <a:rPr lang="fr-FR" sz="1800" dirty="0" err="1">
                <a:latin typeface="Cambria"/>
                <a:cs typeface="Cambria"/>
              </a:rPr>
              <a:t>éducation</a:t>
            </a:r>
            <a:r>
              <a:rPr lang="fr-FR" sz="1800" dirty="0">
                <a:latin typeface="Cambria"/>
                <a:cs typeface="Cambria"/>
              </a:rPr>
              <a:t> populaire »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  <p:pic>
        <p:nvPicPr>
          <p:cNvPr id="5" name="Image 4" descr="lig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48" y="5114052"/>
            <a:ext cx="1938567" cy="841372"/>
          </a:xfrm>
          <a:prstGeom prst="rect">
            <a:avLst/>
          </a:prstGeom>
        </p:spPr>
      </p:pic>
      <p:pic>
        <p:nvPicPr>
          <p:cNvPr id="6" name="Image 5" descr="ehes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37" y="4851941"/>
            <a:ext cx="1970504" cy="11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1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Quelles mises en acte concrètes ?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(nouvelles) postures vis-à-vis de la </a:t>
            </a:r>
            <a:r>
              <a:rPr lang="fr-FR" b="1" dirty="0">
                <a:latin typeface="Cambria"/>
                <a:cs typeface="Cambria"/>
              </a:rPr>
              <a:t>jeunesse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Quelles mises en acte concrètes ?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(nouvelles) postures vis-à-vis de la </a:t>
            </a:r>
            <a:r>
              <a:rPr lang="fr-FR" b="1" dirty="0">
                <a:latin typeface="Cambria"/>
                <a:cs typeface="Cambria"/>
              </a:rPr>
              <a:t>jeunesse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(nouveaux) regards sur les </a:t>
            </a:r>
            <a:r>
              <a:rPr lang="fr-FR" b="1" dirty="0">
                <a:latin typeface="Cambria"/>
                <a:cs typeface="Cambria"/>
              </a:rPr>
              <a:t>flux audiovisuels 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7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Quelles mises en acte concrètes ?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(nouvelles) postures vis-à-vis de la </a:t>
            </a:r>
            <a:r>
              <a:rPr lang="fr-FR" b="1" dirty="0">
                <a:latin typeface="Cambria"/>
                <a:cs typeface="Cambria"/>
              </a:rPr>
              <a:t>jeunesse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(nouveaux) regards sur les </a:t>
            </a:r>
            <a:r>
              <a:rPr lang="fr-FR" b="1" dirty="0">
                <a:latin typeface="Cambria"/>
                <a:cs typeface="Cambria"/>
              </a:rPr>
              <a:t>flux audiovisuels 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Une (nouvelle) ingénierie de </a:t>
            </a:r>
            <a:r>
              <a:rPr lang="fr-FR" b="1" dirty="0">
                <a:latin typeface="Cambria"/>
                <a:cs typeface="Cambria"/>
              </a:rPr>
              <a:t>projet</a:t>
            </a:r>
            <a:r>
              <a:rPr lang="fr-FR" dirty="0">
                <a:latin typeface="Cambria"/>
                <a:cs typeface="Cambria"/>
              </a:rPr>
              <a:t> (partenariat, </a:t>
            </a:r>
            <a:r>
              <a:rPr lang="fr-FR" dirty="0" err="1">
                <a:latin typeface="Cambria"/>
                <a:cs typeface="Cambria"/>
              </a:rPr>
              <a:t>coop</a:t>
            </a:r>
            <a:r>
              <a:rPr lang="fr-FR" dirty="0">
                <a:latin typeface="Cambria"/>
                <a:cs typeface="Cambria"/>
              </a:rPr>
              <a:t>)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3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Quelles mises en acte concrètes ?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(nouvelles) postures vis-à-vis de la </a:t>
            </a:r>
            <a:r>
              <a:rPr lang="fr-FR" b="1" dirty="0">
                <a:latin typeface="Cambria"/>
                <a:cs typeface="Cambria"/>
              </a:rPr>
              <a:t>jeunesse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(nouveaux) regards sur les </a:t>
            </a:r>
            <a:r>
              <a:rPr lang="fr-FR" b="1" dirty="0">
                <a:latin typeface="Cambria"/>
                <a:cs typeface="Cambria"/>
              </a:rPr>
              <a:t>flux audiovisuels 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Une (nouvelle) ingénierie de </a:t>
            </a:r>
            <a:r>
              <a:rPr lang="fr-FR" b="1" dirty="0">
                <a:latin typeface="Cambria"/>
                <a:cs typeface="Cambria"/>
              </a:rPr>
              <a:t>projet</a:t>
            </a:r>
            <a:r>
              <a:rPr lang="fr-FR" dirty="0">
                <a:latin typeface="Cambria"/>
                <a:cs typeface="Cambria"/>
              </a:rPr>
              <a:t> (partenariat, </a:t>
            </a:r>
            <a:r>
              <a:rPr lang="fr-FR" dirty="0" err="1">
                <a:latin typeface="Cambria"/>
                <a:cs typeface="Cambria"/>
              </a:rPr>
              <a:t>coop</a:t>
            </a:r>
            <a:r>
              <a:rPr lang="fr-FR" dirty="0">
                <a:latin typeface="Cambria"/>
                <a:cs typeface="Cambria"/>
              </a:rPr>
              <a:t>)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(nouvelles) fonctionnalités dans les </a:t>
            </a:r>
            <a:r>
              <a:rPr lang="fr-FR" b="1" dirty="0">
                <a:latin typeface="Cambria"/>
                <a:cs typeface="Cambria"/>
              </a:rPr>
              <a:t>salles de cinéma</a:t>
            </a: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82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Quelles mises en acte concrètes ? 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(nouvelles) postures vis-à-vis de la </a:t>
            </a:r>
            <a:r>
              <a:rPr lang="fr-FR" b="1" dirty="0">
                <a:latin typeface="Cambria"/>
                <a:cs typeface="Cambria"/>
              </a:rPr>
              <a:t>jeunesse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(nouveaux) regards sur les </a:t>
            </a:r>
            <a:r>
              <a:rPr lang="fr-FR" b="1" dirty="0">
                <a:latin typeface="Cambria"/>
                <a:cs typeface="Cambria"/>
              </a:rPr>
              <a:t>flux audiovisuels 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Une (nouvelle) ingénierie de </a:t>
            </a:r>
            <a:r>
              <a:rPr lang="fr-FR" b="1" dirty="0">
                <a:latin typeface="Cambria"/>
                <a:cs typeface="Cambria"/>
              </a:rPr>
              <a:t>projet</a:t>
            </a:r>
            <a:r>
              <a:rPr lang="fr-FR" dirty="0">
                <a:latin typeface="Cambria"/>
                <a:cs typeface="Cambria"/>
              </a:rPr>
              <a:t> (partenariat, </a:t>
            </a:r>
            <a:r>
              <a:rPr lang="fr-FR" dirty="0" err="1">
                <a:latin typeface="Cambria"/>
                <a:cs typeface="Cambria"/>
              </a:rPr>
              <a:t>coop</a:t>
            </a:r>
            <a:r>
              <a:rPr lang="fr-FR" dirty="0">
                <a:latin typeface="Cambria"/>
                <a:cs typeface="Cambria"/>
              </a:rPr>
              <a:t>)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(nouvelles) fonctionnalités dans les </a:t>
            </a:r>
            <a:r>
              <a:rPr lang="fr-FR" b="1" dirty="0">
                <a:latin typeface="Cambria"/>
                <a:cs typeface="Cambria"/>
              </a:rPr>
              <a:t>salles de cinéma </a:t>
            </a:r>
          </a:p>
          <a:p>
            <a:pPr marL="571500" indent="-457200">
              <a:buAutoNum type="arabicPeriod"/>
            </a:pPr>
            <a:r>
              <a:rPr lang="fr-FR" dirty="0">
                <a:latin typeface="Cambria"/>
                <a:cs typeface="Cambria"/>
              </a:rPr>
              <a:t>De (nouveaux) critères d’</a:t>
            </a:r>
            <a:r>
              <a:rPr lang="fr-FR" b="1" dirty="0">
                <a:latin typeface="Cambria"/>
                <a:cs typeface="Cambria"/>
              </a:rPr>
              <a:t>évaluation</a:t>
            </a:r>
            <a:r>
              <a:rPr lang="fr-FR" dirty="0">
                <a:latin typeface="Cambria"/>
                <a:cs typeface="Cambria"/>
              </a:rPr>
              <a:t> 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5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b="1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b="1" dirty="0">
              <a:latin typeface="Cambria"/>
              <a:cs typeface="Cambria"/>
            </a:endParaRPr>
          </a:p>
          <a:p>
            <a:pPr marL="114300" indent="0" algn="just">
              <a:buNone/>
            </a:pPr>
            <a:r>
              <a:rPr lang="fr-FR" b="1" dirty="0">
                <a:latin typeface="Cambria"/>
                <a:cs typeface="Cambria"/>
              </a:rPr>
              <a:t>En conclusion :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dirty="0">
                <a:latin typeface="Cambria"/>
                <a:cs typeface="Cambria"/>
              </a:rPr>
              <a:t>Une perspective de </a:t>
            </a:r>
            <a:r>
              <a:rPr lang="fr-FR" b="1" dirty="0">
                <a:latin typeface="Cambria"/>
                <a:cs typeface="Cambria"/>
              </a:rPr>
              <a:t>décloisonnement</a:t>
            </a:r>
            <a:r>
              <a:rPr lang="fr-FR" dirty="0">
                <a:latin typeface="Cambria"/>
                <a:cs typeface="Cambria"/>
              </a:rPr>
              <a:t>, </a:t>
            </a:r>
            <a:r>
              <a:rPr lang="fr-FR" b="1" dirty="0">
                <a:latin typeface="Cambria"/>
                <a:cs typeface="Cambria"/>
              </a:rPr>
              <a:t>d’interrelation</a:t>
            </a:r>
            <a:r>
              <a:rPr lang="fr-FR" dirty="0">
                <a:latin typeface="Cambria"/>
                <a:cs typeface="Cambria"/>
              </a:rPr>
              <a:t> et de </a:t>
            </a:r>
            <a:r>
              <a:rPr lang="fr-FR" b="1" dirty="0">
                <a:latin typeface="Cambria"/>
                <a:cs typeface="Cambria"/>
              </a:rPr>
              <a:t>dialectique </a:t>
            </a:r>
            <a:r>
              <a:rPr lang="fr-FR" dirty="0">
                <a:latin typeface="Cambria"/>
                <a:cs typeface="Cambria"/>
              </a:rPr>
              <a:t>pertinente pour répondre aux défis contemporains de l’éducation aux images. 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46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just">
              <a:buNone/>
            </a:pPr>
            <a:r>
              <a:rPr lang="fr-FR" b="1" dirty="0">
                <a:latin typeface="Cambria"/>
                <a:cs typeface="Cambria"/>
              </a:rPr>
              <a:t>En conclusion :</a:t>
            </a: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ctr">
              <a:buNone/>
            </a:pPr>
            <a:r>
              <a:rPr lang="fr-FR" i="1" dirty="0">
                <a:latin typeface="Cambria"/>
                <a:cs typeface="Cambria"/>
              </a:rPr>
              <a:t>Proposition sonore... 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  <p:pic>
        <p:nvPicPr>
          <p:cNvPr id="6" name="extrait-podcast-france-inter-Episode 3 - Quelque chose en nous de Taylor Swift">
            <a:hlinkClick r:id="" action="ppaction://media"/>
            <a:extLst>
              <a:ext uri="{FF2B5EF4-FFF2-40B4-BE49-F238E27FC236}">
                <a16:creationId xmlns:a16="http://schemas.microsoft.com/office/drawing/2014/main" id="{61E6B5F0-0D58-7155-A152-38C65CD83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4522" y="431349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7933086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 algn="ctr">
              <a:buNone/>
            </a:pPr>
            <a:r>
              <a:rPr lang="fr-FR" sz="3000" b="1" dirty="0">
                <a:latin typeface="Cambria"/>
                <a:cs typeface="Cambria"/>
              </a:rPr>
              <a:t>TABLE RONDE </a:t>
            </a:r>
          </a:p>
          <a:p>
            <a:pPr marL="114300" indent="0" algn="ctr">
              <a:buNone/>
            </a:pPr>
            <a:endParaRPr lang="fr-FR" sz="3000" b="1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fr-FR" sz="2000" b="1" dirty="0">
                <a:latin typeface="Cambria"/>
                <a:cs typeface="Cambria"/>
              </a:rPr>
              <a:t>Fanny </a:t>
            </a:r>
            <a:r>
              <a:rPr lang="fr-FR" sz="2000" b="1" dirty="0" err="1">
                <a:latin typeface="Cambria"/>
                <a:cs typeface="Cambria"/>
              </a:rPr>
              <a:t>Tuchowski</a:t>
            </a:r>
            <a:r>
              <a:rPr lang="fr-FR" sz="2000" b="1" dirty="0">
                <a:latin typeface="Cambria"/>
                <a:cs typeface="Cambria"/>
              </a:rPr>
              <a:t> </a:t>
            </a:r>
          </a:p>
          <a:p>
            <a:pPr marL="114300" indent="0">
              <a:buNone/>
            </a:pPr>
            <a:r>
              <a:rPr lang="fr-FR" sz="2000" i="1" dirty="0">
                <a:latin typeface="Cambria"/>
                <a:cs typeface="Cambria"/>
              </a:rPr>
              <a:t>Docteure en arts, sciences de l’art et plasticienne</a:t>
            </a:r>
          </a:p>
          <a:p>
            <a:pPr marL="114300" indent="0">
              <a:buNone/>
            </a:pPr>
            <a:endParaRPr lang="fr-FR" sz="2000" i="1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fr-FR" sz="2000" b="1" dirty="0">
                <a:latin typeface="Cambria"/>
                <a:cs typeface="Cambria"/>
              </a:rPr>
              <a:t>Fabrice </a:t>
            </a:r>
            <a:r>
              <a:rPr lang="fr-FR" sz="2000" b="1" dirty="0" err="1">
                <a:latin typeface="Cambria"/>
                <a:cs typeface="Cambria"/>
              </a:rPr>
              <a:t>Caparros</a:t>
            </a:r>
            <a:r>
              <a:rPr lang="fr-FR" sz="2000" b="1" dirty="0">
                <a:latin typeface="Cambria"/>
                <a:cs typeface="Cambria"/>
              </a:rPr>
              <a:t> </a:t>
            </a:r>
          </a:p>
          <a:p>
            <a:pPr marL="114300" indent="0">
              <a:buNone/>
            </a:pPr>
            <a:r>
              <a:rPr lang="fr-FR" sz="2000" i="1" dirty="0">
                <a:latin typeface="Cambria"/>
                <a:cs typeface="Cambria"/>
              </a:rPr>
              <a:t>Directeur de </a:t>
            </a:r>
            <a:r>
              <a:rPr lang="fr-FR" sz="2000" i="1" dirty="0" err="1">
                <a:latin typeface="Cambria"/>
                <a:cs typeface="Cambria"/>
              </a:rPr>
              <a:t>Ciném’Aude</a:t>
            </a:r>
            <a:endParaRPr lang="fr-FR" sz="2000" i="1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sz="2000" i="1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fr-FR" sz="2000" b="1" dirty="0">
                <a:latin typeface="Cambria"/>
                <a:cs typeface="Cambria"/>
              </a:rPr>
              <a:t>Éric Fourreau</a:t>
            </a:r>
          </a:p>
          <a:p>
            <a:pPr marL="114300" indent="0">
              <a:buNone/>
            </a:pPr>
            <a:r>
              <a:rPr lang="fr-FR" sz="2000" i="1" dirty="0">
                <a:latin typeface="Cambria"/>
                <a:cs typeface="Cambria"/>
              </a:rPr>
              <a:t>Ingénieur culturel et éditeur </a:t>
            </a:r>
          </a:p>
          <a:p>
            <a:pPr algn="ctr">
              <a:buFontTx/>
              <a:buChar char="-"/>
            </a:pPr>
            <a:endParaRPr lang="fr-FR" sz="3000" b="1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1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D37A788E-E913-E71C-110C-0FF7793AD6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1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A7C6A-9816-B0F5-0BEA-C960A3A8B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2B29B3-D06F-BF17-A58C-4B923CF9BB5B}"/>
              </a:ext>
            </a:extLst>
          </p:cNvPr>
          <p:cNvSpPr/>
          <p:nvPr/>
        </p:nvSpPr>
        <p:spPr>
          <a:xfrm>
            <a:off x="-107033" y="1"/>
            <a:ext cx="12406057" cy="6937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0CC586-4252-A284-E3A5-69DEDD28A8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67" y="0"/>
            <a:ext cx="485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3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À l’origine de l’éducation à l’image et des droits culturels... </a:t>
            </a:r>
          </a:p>
          <a:p>
            <a:pPr marL="114300" indent="0" algn="just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 algn="just">
              <a:buNone/>
            </a:pPr>
            <a:endParaRPr lang="fr-FR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1. </a:t>
            </a:r>
            <a:r>
              <a:rPr lang="fr-FR" dirty="0">
                <a:latin typeface="Cambria"/>
                <a:cs typeface="Cambria"/>
              </a:rPr>
              <a:t>Les fondements institutionnels de l’éducation à l’image</a:t>
            </a:r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2. </a:t>
            </a:r>
            <a:r>
              <a:rPr lang="fr-FR" dirty="0">
                <a:latin typeface="Cambria"/>
                <a:cs typeface="Cambria"/>
              </a:rPr>
              <a:t>Les fondements législatifs des droits culturels 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À l’origine de l’éducation à l’image et des droits culturels... 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1. </a:t>
            </a:r>
            <a:r>
              <a:rPr lang="fr-FR" dirty="0">
                <a:latin typeface="Cambria"/>
                <a:cs typeface="Cambria"/>
              </a:rPr>
              <a:t>Les fondements institutionnels de l’éducation à l’image</a:t>
            </a:r>
          </a:p>
          <a:p>
            <a:pPr marL="571500" indent="-457200">
              <a:buAutoNum type="arabicPeriod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Le cinéma comme art </a:t>
            </a: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4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À l’origine de l’éducation à l’image et des droits culturels... </a:t>
            </a:r>
          </a:p>
          <a:p>
            <a:endParaRPr lang="fr-FR" dirty="0"/>
          </a:p>
          <a:p>
            <a:endParaRPr lang="fr-FR" dirty="0"/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1. </a:t>
            </a:r>
            <a:r>
              <a:rPr lang="fr-FR" dirty="0">
                <a:latin typeface="Cambria"/>
                <a:cs typeface="Cambria"/>
              </a:rPr>
              <a:t>Les fondements institutionnels de l’éducation à l’image</a:t>
            </a:r>
          </a:p>
          <a:p>
            <a:pPr marL="571500" indent="-457200">
              <a:buAutoNum type="arabicPeriod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Le cinéma comme art </a:t>
            </a: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La salle de cinéma comme rituel du regard </a:t>
            </a: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6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À l’origine de l’éducation à l’image et des droits culturels... </a:t>
            </a:r>
          </a:p>
          <a:p>
            <a:endParaRPr lang="fr-FR" dirty="0"/>
          </a:p>
          <a:p>
            <a:endParaRPr lang="fr-FR" dirty="0"/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1. </a:t>
            </a:r>
            <a:r>
              <a:rPr lang="fr-FR" dirty="0">
                <a:latin typeface="Cambria"/>
                <a:cs typeface="Cambria"/>
              </a:rPr>
              <a:t>Les fondements institutionnels de l’éducation à l’image</a:t>
            </a:r>
          </a:p>
          <a:p>
            <a:pPr marL="571500" indent="-457200">
              <a:buAutoNum type="arabicPeriod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Le cinéma comme art </a:t>
            </a: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La salle de cinéma comme rituel du regard </a:t>
            </a: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L’approche de la cinéphilie savante </a:t>
            </a: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1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b="1" dirty="0"/>
              <a:t>« Qu’apportent  (ou que peuvent apporter)</a:t>
            </a:r>
            <a:br>
              <a:rPr lang="fr-FR" sz="1500" b="1" dirty="0"/>
            </a:br>
            <a:r>
              <a:rPr lang="fr-FR" sz="1500" b="1" dirty="0"/>
              <a:t>les droits culturels  à l’</a:t>
            </a:r>
            <a:r>
              <a:rPr lang="fr-FR" sz="1500" b="1" dirty="0" err="1"/>
              <a:t>éducation</a:t>
            </a:r>
            <a:r>
              <a:rPr lang="fr-FR" sz="1500" b="1" dirty="0"/>
              <a:t> aux images ? »</a:t>
            </a:r>
            <a:br>
              <a:rPr lang="fr-FR" sz="1500" b="1" dirty="0"/>
            </a:br>
            <a:br>
              <a:rPr lang="fr-FR" sz="1500" b="1" dirty="0"/>
            </a:br>
            <a:r>
              <a:rPr lang="fr-FR" sz="1500" dirty="0"/>
              <a:t>Conférence introductive </a:t>
            </a:r>
            <a:br>
              <a:rPr lang="fr-FR" sz="1500" dirty="0"/>
            </a:br>
            <a:r>
              <a:rPr lang="fr-FR" sz="1500" dirty="0"/>
              <a:t>26 novembre 2024, Castelnaudary.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i="1" dirty="0">
              <a:latin typeface="Cambria"/>
              <a:cs typeface="Cambria"/>
            </a:endParaRPr>
          </a:p>
          <a:p>
            <a:pPr marL="114300" indent="0">
              <a:buNone/>
            </a:pPr>
            <a:r>
              <a:rPr lang="fr-FR" i="1" dirty="0">
                <a:latin typeface="Cambria"/>
                <a:cs typeface="Cambria"/>
              </a:rPr>
              <a:t>À l’origine de l’éducation à l’image et des droits culturels... </a:t>
            </a:r>
          </a:p>
          <a:p>
            <a:endParaRPr lang="fr-FR" dirty="0"/>
          </a:p>
          <a:p>
            <a:endParaRPr lang="fr-FR" dirty="0"/>
          </a:p>
          <a:p>
            <a:pPr marL="114300" indent="0">
              <a:buNone/>
            </a:pPr>
            <a:r>
              <a:rPr lang="fr-FR" b="1" dirty="0">
                <a:latin typeface="Cambria"/>
                <a:cs typeface="Cambria"/>
              </a:rPr>
              <a:t>1. </a:t>
            </a:r>
            <a:r>
              <a:rPr lang="fr-FR" dirty="0">
                <a:latin typeface="Cambria"/>
                <a:cs typeface="Cambria"/>
              </a:rPr>
              <a:t>Les fondements institutionnels de l’éducation à l’image</a:t>
            </a:r>
          </a:p>
          <a:p>
            <a:pPr marL="571500" indent="-457200">
              <a:buAutoNum type="arabicPeriod"/>
            </a:pPr>
            <a:endParaRPr lang="fr-FR" dirty="0">
              <a:latin typeface="Cambria"/>
              <a:cs typeface="Cambria"/>
            </a:endParaRP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Le cinéma comme art </a:t>
            </a: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La salle de cinéma comme rituel du regard </a:t>
            </a: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L’approche de la cinéphilie savante </a:t>
            </a:r>
          </a:p>
          <a:p>
            <a:pPr>
              <a:buFontTx/>
              <a:buChar char="-"/>
            </a:pPr>
            <a:r>
              <a:rPr lang="fr-FR" b="1" dirty="0">
                <a:latin typeface="Cambria"/>
                <a:cs typeface="Cambria"/>
              </a:rPr>
              <a:t>Les dispositifs nationaux </a:t>
            </a: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  <a:p>
            <a:pPr>
              <a:buFontTx/>
              <a:buChar char="-"/>
            </a:pPr>
            <a:endParaRPr lang="fr-FR" b="1" dirty="0">
              <a:latin typeface="Cambria"/>
              <a:cs typeface="Cambria"/>
            </a:endParaRPr>
          </a:p>
        </p:txBody>
      </p:sp>
      <p:pic>
        <p:nvPicPr>
          <p:cNvPr id="4" name="Image 3" descr="archip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56" y="384827"/>
            <a:ext cx="2274244" cy="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3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e0e570-bb3b-4d71-8454-2663c5bfbcf4" xsi:nil="true"/>
    <lcf76f155ced4ddcb4097134ff3c332f xmlns="0181a9fc-1f75-4576-bbe6-3c51888ff7e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A9681FAD78B469B3FE1C57FE3761F" ma:contentTypeVersion="13" ma:contentTypeDescription="Crée un document." ma:contentTypeScope="" ma:versionID="8cc34cbc3b5458decfa32ee86e80fc42">
  <xsd:schema xmlns:xsd="http://www.w3.org/2001/XMLSchema" xmlns:xs="http://www.w3.org/2001/XMLSchema" xmlns:p="http://schemas.microsoft.com/office/2006/metadata/properties" xmlns:ns2="0181a9fc-1f75-4576-bbe6-3c51888ff7e9" xmlns:ns3="d3e0e570-bb3b-4d71-8454-2663c5bfbcf4" targetNamespace="http://schemas.microsoft.com/office/2006/metadata/properties" ma:root="true" ma:fieldsID="56fc54f5cb615262b4477232b87e80f8" ns2:_="" ns3:_="">
    <xsd:import namespace="0181a9fc-1f75-4576-bbe6-3c51888ff7e9"/>
    <xsd:import namespace="d3e0e570-bb3b-4d71-8454-2663c5bfbc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1a9fc-1f75-4576-bbe6-3c51888ff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7e9fc0d-3923-40fc-b35e-dc6a243209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0e570-bb3b-4d71-8454-2663c5bfbcf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480ced3-d965-4ebb-8cbc-433662f1492a}" ma:internalName="TaxCatchAll" ma:showField="CatchAllData" ma:web="d3e0e570-bb3b-4d71-8454-2663c5bfbc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FCDDA7-EB4D-4666-B6CF-DEA3388BFBBA}">
  <ds:schemaRefs>
    <ds:schemaRef ds:uri="http://schemas.microsoft.com/office/2006/metadata/properties"/>
    <ds:schemaRef ds:uri="http://schemas.microsoft.com/office/infopath/2007/PartnerControls"/>
    <ds:schemaRef ds:uri="d3e0e570-bb3b-4d71-8454-2663c5bfbcf4"/>
    <ds:schemaRef ds:uri="0181a9fc-1f75-4576-bbe6-3c51888ff7e9"/>
  </ds:schemaRefs>
</ds:datastoreItem>
</file>

<file path=customXml/itemProps2.xml><?xml version="1.0" encoding="utf-8"?>
<ds:datastoreItem xmlns:ds="http://schemas.openxmlformats.org/officeDocument/2006/customXml" ds:itemID="{776951BD-5822-4F41-9CB5-A03898139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81a9fc-1f75-4576-bbe6-3c51888ff7e9"/>
    <ds:schemaRef ds:uri="d3e0e570-bb3b-4d71-8454-2663c5bfb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C216A0-78A4-4B9D-9488-0306E483C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6919</TotalTime>
  <Words>3939</Words>
  <Application>Microsoft Office PowerPoint</Application>
  <PresentationFormat>Grand écran</PresentationFormat>
  <Paragraphs>540</Paragraphs>
  <Slides>49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Ajdacency</vt:lpstr>
      <vt:lpstr>Présentation PowerPoint</vt:lpstr>
      <vt:lpstr>   Qu’apportent  (ou que peuvent apporter) les droits culturels   à l’éducation aux images ?  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« Qu’apportent  (ou que peuvent apporter) les droits culturels  à l’éducation aux images ? »  Conférence introductive  26 novembre 2024, Castelnaudary.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Qu’apportent  (ou que peuvent apporter) les droits culturels  à l’éducation aux images ?</dc:title>
  <dc:creator>Marie Ducellier</dc:creator>
  <cp:lastModifiedBy>Eva Morand</cp:lastModifiedBy>
  <cp:revision>76</cp:revision>
  <dcterms:created xsi:type="dcterms:W3CDTF">2024-10-31T13:33:44Z</dcterms:created>
  <dcterms:modified xsi:type="dcterms:W3CDTF">2024-11-26T13:38:46Z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0x0101008A3A9681FAD78B469B3FE1C57FE3761F</vt:lpwstr>
  </property>
  <property fmtid="{D5CDD505-2E9C-101B-9397-08002B2CF9AE}" pid="3" name="MediaServiceImageTags">
    <vt:lpwstr/>
  </property>
</Properties>
</file>