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58" r:id="rId4"/>
    <p:sldId id="278" r:id="rId5"/>
    <p:sldId id="260" r:id="rId6"/>
    <p:sldId id="261" r:id="rId7"/>
    <p:sldId id="263" r:id="rId8"/>
    <p:sldId id="267" r:id="rId9"/>
    <p:sldId id="264" r:id="rId10"/>
    <p:sldId id="277" r:id="rId11"/>
    <p:sldId id="266" r:id="rId12"/>
    <p:sldId id="265" r:id="rId13"/>
    <p:sldId id="271" r:id="rId14"/>
    <p:sldId id="272" r:id="rId15"/>
    <p:sldId id="268" r:id="rId16"/>
    <p:sldId id="275" r:id="rId17"/>
    <p:sldId id="270" r:id="rId18"/>
    <p:sldId id="27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034"/>
    <a:srgbClr val="FFFFFF"/>
    <a:srgbClr val="D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10" autoAdjust="0"/>
  </p:normalViewPr>
  <p:slideViewPr>
    <p:cSldViewPr snapToGrid="0">
      <p:cViewPr varScale="1">
        <p:scale>
          <a:sx n="55" d="100"/>
          <a:sy n="55" d="100"/>
        </p:scale>
        <p:origin x="13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E570A-58C6-4A01-A50C-9F12FAB11655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1474-2C73-4451-9B38-6614DD5CF7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22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Kenza = veut faire une série mais n’a pas les méthodes.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1474-2C73-4451-9B38-6614DD5CF76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43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1474-2C73-4451-9B38-6614DD5CF76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72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Fierté des jeunes à rencontrer des personnes qui se professionnalisent, qui sont de leur quartier : montrer que c’est possible. Aussi valable pour les autres intervenants : Yoann et moi-même.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1474-2C73-4451-9B38-6614DD5CF76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41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Pendant les échanges sont d’abord ressortis les éléments + </a:t>
            </a:r>
          </a:p>
          <a:p>
            <a:r>
              <a:rPr lang="fr-FR" dirty="0"/>
              <a:t>Puis les éléments -  (inégalités)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1474-2C73-4451-9B38-6614DD5CF76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70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Volonté de ne pas nommer l’évènement</a:t>
            </a:r>
          </a:p>
          <a:p>
            <a:r>
              <a:rPr lang="fr-FR" dirty="0"/>
              <a:t>Rapidement une idée de Sarah autour des pseudo et de la temporalité </a:t>
            </a:r>
          </a:p>
          <a:p>
            <a:r>
              <a:rPr lang="fr-FR" dirty="0">
                <a:sym typeface="Wingdings" panose="05000000000000000000" pitchFamily="2" charset="2"/>
              </a:rPr>
              <a:t> On a créé l’histoire autour de ces deux idées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1474-2C73-4451-9B38-6614DD5CF76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25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702BE-2DD2-47BC-88AB-6D80E6D55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6CB20E-8D97-463F-8EEA-A02A4D886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C81164-A04E-4593-8996-1DE8C0AA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BEAFF6-866A-4348-8561-4FA3A769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563887-E750-4597-B5FD-E96260E5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81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467A7-CE5C-44E5-97A5-1E1073DF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1F6D72-AC90-45BC-9B18-10731C61B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6699E9-7325-40E1-A8EB-E5F09A8F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3F943E-9051-45EE-9075-E149DF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450C1-16F2-4546-B6B5-4A04C138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19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09459D-C458-472E-B3EB-97D2F5749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F07F-6AD7-46EA-8E10-A7D6E9D35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9B2A4E-0CF7-4E96-A2F5-14C5077A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AC1A39-23C7-4F68-9495-09D9C57C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C5E008-848B-446E-8C20-8E9A24CD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87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51C9B-58E9-48A6-A1CC-5867D6AE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2B6BA6-500B-4721-8F46-0BED948E3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0B9-AE5A-46A3-BAE6-EB663D36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CB9F9B-F9EF-4E95-A130-8BF6BB9B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16B30B-6A42-4C72-8E0F-9CC66221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70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8EBEE-E1A1-4079-BF95-6F4755D6D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59C5B0-CCED-4682-894E-73DFFEC5B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B45D2B-8758-4380-8D88-40154BED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BBBB9B-C069-44E0-AD51-8742546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35F57-DEE5-481C-A580-A352E68E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3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EEC55-D4D1-4C25-ADEF-72FA8810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55E62A-20D5-402F-A16F-9A0CB1C4B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174E4E-E118-4866-BDBE-0398B17C6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306BE9-A2C9-43A7-8E8E-A155B79F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189C54-B206-45D0-92A6-2ACD8510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02B2D5-9F36-421D-8031-F0DE156E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1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6CBA1-41A2-47D9-B6EB-C55C5028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4FC1F5-D534-4BD3-B484-9941ED5EB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E04160-C143-42DA-A623-58B0EEDE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09A693-6185-4DEF-994F-F24E242E3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6E606A-8A3D-4431-8C05-3CB9B194B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29A483-BBCD-4981-9AC6-A6B0E218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E7095A-6725-46D4-848E-7112808F3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B0F2CF-4A6E-4814-8974-CE5B5B26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44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20F29-9112-43E8-992E-7335C613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066BA1-60AA-49F5-8EEB-D0C71997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4D43CE-4766-41F9-A4FE-843B3A0E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5436FA-8B12-4A27-899F-451D0546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66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6058CD-2655-43A8-938A-6D608A36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52B567-2E64-4BDA-AF04-C75D1C61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732995-C208-4446-B9E6-3F1CDCA3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7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FE46F-1CEA-4CE1-9E8F-36BCDE53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71BC4-B549-4949-B388-AC8D63BC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97F5DE-347E-4238-B44B-3093BA8F8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41D5A6-F36F-4513-A906-A6DA4DCD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AAEBE9-A22E-4C37-BF8D-4D467D81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53441A-0617-466A-9153-4417E156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7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FC5FC-2164-4880-8F1F-CE04CDE9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090C0-19B5-414E-9D2C-63EC0AA7C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E81B1E-D805-4C56-9541-4A75963DD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ABC78-88C1-460D-B698-9BEF497B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B2CBC2-CECC-4F6C-9E62-7D1FF4AD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12F545-DBBD-4D08-AA8A-4516D1C3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44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63C332-23C9-4405-8B17-2A64C754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5D6CB5-4946-4781-B149-A1B58FE39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B70FC6-10D6-480D-BC2E-D6F6E5EC6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4FBFB-3FFC-40CB-BFC1-EA7A1C080891}" type="datetimeFigureOut">
              <a:rPr lang="fr-FR" smtClean="0"/>
              <a:t>04/12/2021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9A481B-9D0A-4D58-BA4E-964BB1BFF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5E2C70-1822-412C-A789-2A22E26B3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0D754-7D4B-42B7-82B9-7E76AA14CB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70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sults?search_query=le+jour+d%27apr%C3%A8s+studio+97" TargetMode="External"/><Relationship Id="rId2" Type="http://schemas.openxmlformats.org/officeDocument/2006/relationships/hyperlink" Target="https://sites.google.com/view/cliffhanger-aura/la-semaine-de-la-s%C3%A9rie?authuser=0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youtube.com/watch?v=kTMfHa52V8E&amp;t=4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sites.google.com/view/cliffhanger-aura/accueil?read_current=1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passeursdimages.fr/sites/default/files/2021-04/pour-les-grand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cinexatelier.org/" TargetMode="External"/><Relationship Id="rId4" Type="http://schemas.openxmlformats.org/officeDocument/2006/relationships/hyperlink" Target="https://www.maison-image.fr/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sseursdimages.fr/sites/default/files/2021-04/catalogue%20films%20et%20se%CC%81ries%20pour%20site%20internet%20_0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362282-B828-4F4F-8B90-7D67231D4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1" b="17101"/>
          <a:stretch/>
        </p:blipFill>
        <p:spPr>
          <a:xfrm>
            <a:off x="-9527" y="1139180"/>
            <a:ext cx="12192000" cy="44870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6AF81F-3469-40D7-B6A2-BD1F0C5E1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572" y="287403"/>
            <a:ext cx="9144000" cy="89337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20034"/>
                </a:solidFill>
              </a:rPr>
              <a:t>LE JOUR D’APRES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519881-E6F9-454B-A294-1CF99E85E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813" y="5696423"/>
            <a:ext cx="9144000" cy="1655762"/>
          </a:xfrm>
        </p:spPr>
        <p:txBody>
          <a:bodyPr>
            <a:normAutofit/>
          </a:bodyPr>
          <a:lstStyle/>
          <a:p>
            <a:r>
              <a:rPr lang="fr-FR" sz="2600" dirty="0"/>
              <a:t>Restitution de l’atelier mené en Auvergne-Rhône-Alpes</a:t>
            </a:r>
          </a:p>
          <a:p>
            <a:r>
              <a:rPr lang="fr-FR" sz="2600" dirty="0"/>
              <a:t>entre Octobre 2020 – Juin 2021</a:t>
            </a:r>
          </a:p>
          <a:p>
            <a:endParaRPr lang="fr-FR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4B22E8-46C3-4544-A9B6-A9CC83D69AF4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39705-CFC4-4137-AD2D-DBFB25C4804C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DA2BB-6133-4E69-9DDE-2307D52B1FC2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30064-F331-448D-AFE8-BD33F736F9DB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40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2003" y="1464274"/>
            <a:ext cx="12089203" cy="5114324"/>
          </a:xfrm>
        </p:spPr>
        <p:txBody>
          <a:bodyPr>
            <a:normAutofit/>
          </a:bodyPr>
          <a:lstStyle/>
          <a:p>
            <a:pPr lvl="1" algn="l"/>
            <a:r>
              <a:rPr lang="fr-FR" sz="2400" dirty="0"/>
              <a:t>      Comment le raconter ? </a:t>
            </a:r>
            <a:r>
              <a:rPr lang="fr-FR" sz="2400" dirty="0">
                <a:solidFill>
                  <a:srgbClr val="C20034"/>
                </a:solidFill>
              </a:rPr>
              <a:t>(méthode d’écriture du scénario)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Définition des personnages selon les personnes souhaitant jouer : 3 filles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1) Histoire chronologique et cohérente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2) Histoire réécrite pour le format sériel (jeu avec ses codes) sur la base de la sensibilisation de la veille</a:t>
            </a:r>
            <a:endParaRPr lang="fr-FR" sz="2000" dirty="0"/>
          </a:p>
          <a:p>
            <a:pPr lvl="2" algn="l"/>
            <a:endParaRPr lang="fr-FR" sz="2400" dirty="0"/>
          </a:p>
          <a:p>
            <a:pPr lvl="2" algn="l"/>
            <a:r>
              <a:rPr lang="fr-FR" sz="2400" dirty="0"/>
              <a:t>Puis en groupes de deux ou trois :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Ecriture/Enregistrement de la voix-off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Penser les costumes et les décors pour chaque personnages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Lister les accessoires clés de la série en relisant le scénario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Groupe conception des dessins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Préparation à l’acting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Préparation des équipes de tournage et du planning de tournage</a:t>
            </a:r>
          </a:p>
          <a:p>
            <a:pPr lvl="3" algn="l"/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Jours 2 à 4 – Ecriture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BB17A-4645-4A9B-BA99-722960EAB79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A8569-6EFB-44CD-AB58-7B8A0C32BB1C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9B66E8-11BF-4F1E-B885-7E91C4FCCCB3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7C771-9B1D-49EF-B3AE-997F68B106E8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0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BE5BA60-3E3B-4FCC-8769-0B69F92CC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A2D80D9-98D1-462A-9AD3-56B6DD120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343FCE-79AA-49C2-9CF2-C9299F019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"/>
          <a:stretch/>
        </p:blipFill>
        <p:spPr>
          <a:xfrm>
            <a:off x="1660238" y="890890"/>
            <a:ext cx="8919150" cy="54222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E255E1-6F32-455F-8E3F-0B623C2750DC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D17E28-9A69-4DCB-8C3A-273EFEF7C64B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CA555-0364-48B5-B583-318DB66C6E93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E7718C-6785-4E84-832D-AACF7DDCE86D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47DD2DF7-29BD-4C09-AA30-9DED0D11D4E5}"/>
              </a:ext>
            </a:extLst>
          </p:cNvPr>
          <p:cNvSpPr txBox="1">
            <a:spLocks/>
          </p:cNvSpPr>
          <p:nvPr/>
        </p:nvSpPr>
        <p:spPr>
          <a:xfrm>
            <a:off x="-9527" y="456889"/>
            <a:ext cx="12089203" cy="5114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fr-FR" sz="2400" dirty="0"/>
              <a:t>Post-it d’appui à l’écriture : temporalité, personnages, situations, ambiance, lieux.</a:t>
            </a:r>
          </a:p>
        </p:txBody>
      </p:sp>
    </p:spTree>
    <p:extLst>
      <p:ext uri="{BB962C8B-B14F-4D97-AF65-F5344CB8AC3E}">
        <p14:creationId xmlns:p14="http://schemas.microsoft.com/office/powerpoint/2010/main" val="343405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189" y="1794598"/>
            <a:ext cx="11109798" cy="4562839"/>
          </a:xfrm>
        </p:spPr>
        <p:txBody>
          <a:bodyPr>
            <a:normAutofit lnSpcReduction="10000"/>
          </a:bodyPr>
          <a:lstStyle/>
          <a:p>
            <a:pPr lvl="1" algn="l"/>
            <a:r>
              <a:rPr lang="fr-FR" sz="2400" b="1" dirty="0"/>
              <a:t>Initialement…</a:t>
            </a:r>
          </a:p>
          <a:p>
            <a:pPr lvl="1" algn="l"/>
            <a:r>
              <a:rPr lang="fr-FR" sz="2400" dirty="0"/>
              <a:t>Réalisation sur plusieurs demi-journées entre Octobre et Décembre 2020</a:t>
            </a:r>
          </a:p>
          <a:p>
            <a:pPr lvl="1" algn="l"/>
            <a:r>
              <a:rPr lang="fr-FR" sz="2400" b="1" dirty="0">
                <a:solidFill>
                  <a:srgbClr val="C20034"/>
                </a:solidFill>
              </a:rPr>
              <a:t>Mais reconfinement qui a rendu le tournage impossible</a:t>
            </a:r>
          </a:p>
          <a:p>
            <a:pPr lvl="1" algn="l"/>
            <a:endParaRPr lang="fr-FR" sz="2400" dirty="0"/>
          </a:p>
          <a:p>
            <a:pPr lvl="1" algn="l"/>
            <a:r>
              <a:rPr lang="fr-FR" sz="2400" b="1" dirty="0"/>
              <a:t>…Finalement</a:t>
            </a:r>
            <a:br>
              <a:rPr lang="fr-FR" sz="2400" b="1" dirty="0"/>
            </a:br>
            <a:r>
              <a:rPr lang="fr-FR" sz="2400" dirty="0"/>
              <a:t>Pour faire revenir les jeunes : initiation au </a:t>
            </a:r>
            <a:r>
              <a:rPr lang="fr-FR" sz="2400" dirty="0" err="1"/>
              <a:t>drône</a:t>
            </a:r>
            <a:r>
              <a:rPr lang="fr-FR" sz="2400" dirty="0"/>
              <a:t> (Générique de fin) – </a:t>
            </a:r>
            <a:r>
              <a:rPr lang="fr-FR" sz="2400" i="1" dirty="0"/>
              <a:t>0,5 jours</a:t>
            </a:r>
          </a:p>
          <a:p>
            <a:pPr lvl="1" algn="l"/>
            <a:r>
              <a:rPr lang="fr-FR" sz="2400" dirty="0"/>
              <a:t>Réalisations des épisodes avec </a:t>
            </a:r>
            <a:r>
              <a:rPr lang="fr-FR" sz="2400" b="1" dirty="0"/>
              <a:t>majeurs et mineurs séparés </a:t>
            </a:r>
            <a:r>
              <a:rPr lang="fr-FR" sz="2400" dirty="0"/>
              <a:t>(contraintes sanitaires) chacun a occupé des rôles =/= mais n’ont pas fait le montage </a:t>
            </a:r>
            <a:r>
              <a:rPr lang="fr-FR" sz="2400" b="1" dirty="0"/>
              <a:t>– </a:t>
            </a:r>
            <a:r>
              <a:rPr lang="fr-FR" sz="2400" i="1" dirty="0"/>
              <a:t>4,5 jours vacances scolaires de février</a:t>
            </a:r>
            <a:br>
              <a:rPr lang="fr-FR" sz="2400" i="1" dirty="0"/>
            </a:br>
            <a:endParaRPr lang="fr-FR" sz="2400" b="1" dirty="0"/>
          </a:p>
          <a:p>
            <a:pPr lvl="1" algn="l"/>
            <a:r>
              <a:rPr lang="fr-FR" sz="2400" b="1" dirty="0"/>
              <a:t>TOTAL = 8,5 jours sur 6 mois </a:t>
            </a:r>
            <a:r>
              <a:rPr lang="fr-FR" sz="2400" dirty="0"/>
              <a:t>(sans compter le montage, la diffusion) </a:t>
            </a:r>
            <a:endParaRPr lang="fr-FR" sz="2400" b="1" dirty="0"/>
          </a:p>
          <a:p>
            <a:pPr lvl="1" algn="l"/>
            <a:r>
              <a:rPr lang="fr-FR" sz="2400" b="1" dirty="0"/>
              <a:t>PARTICIPANT-ES : 8 jeunes au départ, pour 5 jeunes actifs jusqu’au bout </a:t>
            </a:r>
            <a:r>
              <a:rPr lang="fr-FR" sz="2400" dirty="0"/>
              <a:t>(perte en cours de route avec le Covid)</a:t>
            </a:r>
            <a:endParaRPr lang="fr-FR" sz="2400" b="1" dirty="0"/>
          </a:p>
          <a:p>
            <a:pPr lvl="1" algn="l"/>
            <a:endParaRPr lang="fr-FR" sz="2400" b="1" dirty="0"/>
          </a:p>
          <a:p>
            <a:pPr marL="800100" lvl="1" indent="-342900" algn="l">
              <a:buFontTx/>
              <a:buChar char="-"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Jours 5 à 8 - Réalisation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D2146D-41F4-46B4-AB9F-067E6937B552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B1E23-469F-4827-8E73-47633966D4B8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348CEE-9E75-482A-A071-909FC7D43109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0B8BB-222B-4877-98BE-21EC23AB323E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01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BE5BA60-3E3B-4FCC-8769-0B69F92CC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8A2D80D9-98D1-462A-9AD3-56B6DD120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389F3A75-DFE0-4019-817D-826B1875C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10" y="809328"/>
            <a:ext cx="9661454" cy="54345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FCC630-9B54-45D7-99BB-3E41AA88C7BD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85D609-7122-41F5-9856-D86A65054B60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D68769-42F1-4F47-AC44-588A71FDCD86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1EF4C-687C-42A2-A836-E95B29EB5D6C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93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rrain, extérieur, personne&#10;&#10;Description générée automatiquement">
            <a:extLst>
              <a:ext uri="{FF2B5EF4-FFF2-40B4-BE49-F238E27FC236}">
                <a16:creationId xmlns:a16="http://schemas.microsoft.com/office/drawing/2014/main" id="{744B62C0-9378-4EE1-8CC2-7D467A66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66" y="549377"/>
            <a:ext cx="8638868" cy="57592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2A029-9BE0-48D4-8E65-A8E20825B5DD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1A36D-09EE-449E-A938-E9CB60C1DDB9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1AC2B2-2D64-4A34-9C2E-35721D3B5105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04D76A-626A-4DA6-994A-A0595E9D8290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47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794598"/>
            <a:ext cx="11582400" cy="4562839"/>
          </a:xfrm>
        </p:spPr>
        <p:txBody>
          <a:bodyPr>
            <a:normAutofit fontScale="92500" lnSpcReduction="10000"/>
          </a:bodyPr>
          <a:lstStyle/>
          <a:p>
            <a:pPr lvl="1" algn="l"/>
            <a:r>
              <a:rPr lang="fr-FR" sz="2200" b="1" dirty="0">
                <a:solidFill>
                  <a:srgbClr val="C20034"/>
                </a:solidFill>
              </a:rPr>
              <a:t>Initialement…</a:t>
            </a:r>
          </a:p>
          <a:p>
            <a:pPr lvl="1" algn="l"/>
            <a:r>
              <a:rPr lang="fr-FR" sz="2400" dirty="0"/>
              <a:t>Séance scolaire dans la cadre du festival </a:t>
            </a:r>
            <a:r>
              <a:rPr lang="fr-FR" sz="2400" dirty="0">
                <a:hlinkClick r:id="rId2"/>
              </a:rPr>
              <a:t>La semaine de la série</a:t>
            </a:r>
            <a:r>
              <a:rPr lang="fr-FR" sz="2400" dirty="0"/>
              <a:t> (option d’une 4è séance dans le cadre de Lycéens et Apprentis au Cinéma) : projection/rencontre avec les jeunes de la série Jour d’Après, suivi d’une </a:t>
            </a:r>
            <a:r>
              <a:rPr lang="fr-FR" sz="2400" dirty="0" err="1"/>
              <a:t>Masterclass</a:t>
            </a:r>
            <a:r>
              <a:rPr lang="fr-FR" sz="2400" dirty="0"/>
              <a:t> autour d’une série du festival (</a:t>
            </a:r>
            <a:r>
              <a:rPr lang="fr-FR" sz="2400" i="1" dirty="0"/>
              <a:t>Alfred </a:t>
            </a:r>
            <a:r>
              <a:rPr lang="fr-FR" sz="2400" i="1" dirty="0" err="1"/>
              <a:t>Hitchock</a:t>
            </a:r>
            <a:r>
              <a:rPr lang="fr-FR" sz="2400" i="1" dirty="0"/>
              <a:t> présente </a:t>
            </a:r>
            <a:r>
              <a:rPr lang="fr-FR" sz="2400" dirty="0"/>
              <a:t>réalisé par Ida </a:t>
            </a:r>
            <a:r>
              <a:rPr lang="fr-FR" sz="2400" dirty="0" err="1"/>
              <a:t>Lupino</a:t>
            </a:r>
            <a:r>
              <a:rPr lang="fr-FR" sz="2400" dirty="0"/>
              <a:t>). </a:t>
            </a:r>
            <a:r>
              <a:rPr lang="fr-FR" sz="2400" b="1" dirty="0"/>
              <a:t>Crise sanitaire = pas de festival + pas de classes mélangées.</a:t>
            </a:r>
          </a:p>
          <a:p>
            <a:pPr lvl="1" algn="l"/>
            <a:endParaRPr lang="fr-FR" sz="2400" b="1" dirty="0"/>
          </a:p>
          <a:p>
            <a:pPr lvl="1" algn="l"/>
            <a:r>
              <a:rPr lang="fr-FR" sz="2200" b="1" dirty="0">
                <a:solidFill>
                  <a:srgbClr val="C20034"/>
                </a:solidFill>
              </a:rPr>
              <a:t>…Finalement</a:t>
            </a:r>
          </a:p>
          <a:p>
            <a:pPr lvl="1" algn="l"/>
            <a:r>
              <a:rPr lang="fr-FR" sz="2400" dirty="0"/>
              <a:t>- Projection au Lycée Marie Curie d’Echirolles (Classe option Cinéma) en Juin 2021</a:t>
            </a:r>
          </a:p>
          <a:p>
            <a:pPr lvl="1" algn="l"/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+ </a:t>
            </a:r>
            <a:r>
              <a:rPr lang="fr-FR" sz="2200" dirty="0"/>
              <a:t>: Se rencontrer, avoir des retours bienveillants, croiser les regards. </a:t>
            </a:r>
          </a:p>
          <a:p>
            <a:pPr lvl="1" algn="l"/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-</a:t>
            </a:r>
            <a:r>
              <a:rPr lang="fr-FR" sz="2200" b="1" dirty="0"/>
              <a:t> </a:t>
            </a:r>
            <a:r>
              <a:rPr lang="fr-FR" sz="2200" dirty="0"/>
              <a:t>: Limite de la disponibilité des </a:t>
            </a:r>
            <a:r>
              <a:rPr lang="fr-FR" sz="2200" dirty="0" err="1"/>
              <a:t>participant-es</a:t>
            </a:r>
            <a:r>
              <a:rPr lang="fr-FR" sz="2200" dirty="0"/>
              <a:t>, également scolarisés (1 pers. Présente seulement pour présenter la série)</a:t>
            </a:r>
          </a:p>
          <a:p>
            <a:pPr lvl="1" algn="l"/>
            <a:r>
              <a:rPr lang="fr-FR" sz="2400" dirty="0"/>
              <a:t>- Projection publique à la Maison de l’Image en juillet 2021 + </a:t>
            </a:r>
            <a:r>
              <a:rPr lang="fr-FR" sz="2400" dirty="0">
                <a:hlinkClick r:id="rId3"/>
              </a:rPr>
              <a:t>diff. en ligne</a:t>
            </a:r>
            <a:endParaRPr lang="fr-FR" sz="2400" dirty="0"/>
          </a:p>
          <a:p>
            <a:pPr lvl="1" algn="l"/>
            <a:r>
              <a:rPr lang="fr-FR" sz="2400" dirty="0"/>
              <a:t>- Projection lors des Rencontres Régionales Passeurs d’Images au festival De l’écrit à l’écran de Montélimar</a:t>
            </a:r>
            <a:endParaRPr lang="fr-FR" sz="2200" dirty="0"/>
          </a:p>
          <a:p>
            <a:pPr lvl="1" algn="l"/>
            <a:endParaRPr lang="fr-FR" sz="2400" b="1" dirty="0"/>
          </a:p>
          <a:p>
            <a:pPr marL="800100" lvl="1" indent="-342900" algn="l">
              <a:buFontTx/>
              <a:buChar char="-"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Diffusion – Juin à Septembre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48374-0F86-4EB6-8D20-B3CDB1B2C45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8DAEB-D468-409F-961E-0ADB7D7A1241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015A81-08E1-41F3-9FB5-E86AF1C6BF8C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D3E830-02A0-4A47-A689-9E8E12436ECF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99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348374-0F86-4EB6-8D20-B3CDB1B2C45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8DAEB-D468-409F-961E-0ADB7D7A1241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015A81-08E1-41F3-9FB5-E86AF1C6BF8C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D3E830-02A0-4A47-A689-9E8E12436ECF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1E6B4F-7B52-4E85-859E-2440709D62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9C699AF-FD37-4F93-9588-7DF8E5CF90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C3AF00-0132-4655-8873-086101E8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5" y="720501"/>
            <a:ext cx="11359623" cy="52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intérieur, personne, surveillant&#10;&#10;Description générée automatiquement">
            <a:extLst>
              <a:ext uri="{FF2B5EF4-FFF2-40B4-BE49-F238E27FC236}">
                <a16:creationId xmlns:a16="http://schemas.microsoft.com/office/drawing/2014/main" id="{B6599F61-2F6D-45D0-AE6A-5D465B196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2" y="551408"/>
            <a:ext cx="10227476" cy="5755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379E1-95BC-4D8D-A956-9F3E32C1A243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B5F5B-32C6-4B74-91AD-32788CA0BE52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2E2AB-8B2E-4E22-94A8-8B5AE8BA9CDE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986B85-4CEE-42C1-90E4-7280565354F1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45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598836"/>
            <a:ext cx="11706224" cy="4758601"/>
          </a:xfrm>
        </p:spPr>
        <p:txBody>
          <a:bodyPr>
            <a:normAutofit lnSpcReduction="10000"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Projet terminé et abouti malgré les aléas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Résultat de qualité et bons retours du public car bcp de temps sur le projet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Retours des jeunes très positif : fierté, rencontres pro, guide pour écrire eux même des séries (projets persos)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Beaucoup de temps passé car projet conséquent pour plusieurs raisons 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Première expérience pour tous = bcp + d’investissement que prévu, bien faire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Demande des moyens car + temps (effet série ?)</a:t>
            </a:r>
            <a:endParaRPr lang="fr-FR" sz="22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Envie de renouveler l’expérience de la part des partenaires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Jolies tentatives de diffusion et de mise en partage de chaque partenaires : réseaux sociaux, projections publiques, rencontres pros, </a:t>
            </a:r>
            <a:r>
              <a:rPr lang="fr-FR" sz="2400" dirty="0" err="1"/>
              <a:t>masterclass</a:t>
            </a:r>
            <a:r>
              <a:rPr lang="fr-FR" sz="2400" dirty="0"/>
              <a:t>, festival… BCP DE VUES.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La diffusion en salle est un temps qui mérite d’être développé ? (Rencontre de pros autour d’une série du catalogue + projo série des jeunes ?)</a:t>
            </a:r>
          </a:p>
          <a:p>
            <a:pPr lvl="1" algn="l"/>
            <a:endParaRPr lang="fr-FR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Conclusion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48374-0F86-4EB6-8D20-B3CDB1B2C45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8DAEB-D468-409F-961E-0ADB7D7A1241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015A81-08E1-41F3-9FB5-E86AF1C6BF8C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D3E830-02A0-4A47-A689-9E8E12436ECF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92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4B22E8-46C3-4544-A9B6-A9CC83D69AF4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39705-CFC4-4137-AD2D-DBFB25C4804C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DA2BB-6133-4E69-9DDE-2307D52B1FC2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30064-F331-448D-AFE8-BD33F736F9DB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E5F627B0-8D3A-46A9-B70D-87B2E7538831}"/>
              </a:ext>
            </a:extLst>
          </p:cNvPr>
          <p:cNvSpPr txBox="1">
            <a:spLocks/>
          </p:cNvSpPr>
          <p:nvPr/>
        </p:nvSpPr>
        <p:spPr>
          <a:xfrm>
            <a:off x="636725" y="504634"/>
            <a:ext cx="11109797" cy="96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C20034"/>
                </a:solidFill>
              </a:rPr>
              <a:t>Voir les épisodes</a:t>
            </a:r>
          </a:p>
        </p:txBody>
      </p:sp>
      <p:pic>
        <p:nvPicPr>
          <p:cNvPr id="3" name="Image 2" descr="Une image contenant texte, intérieur, sombr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1F42D534-8758-43BC-B913-AF238C48E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87" y="1668178"/>
            <a:ext cx="8255471" cy="46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040" y="1941745"/>
            <a:ext cx="10675919" cy="3230353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Différents </a:t>
            </a:r>
            <a:r>
              <a:rPr lang="fr-FR" sz="2800" dirty="0">
                <a:hlinkClick r:id="rId2"/>
              </a:rPr>
              <a:t>appels</a:t>
            </a:r>
            <a:r>
              <a:rPr lang="fr-FR" sz="2800" dirty="0"/>
              <a:t> selon les âges</a:t>
            </a:r>
          </a:p>
          <a:p>
            <a:pPr lvl="1" algn="l"/>
            <a:endParaRPr lang="fr-FR" sz="2400" dirty="0"/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400" dirty="0"/>
              <a:t>Plus de 15 ans à 25 ans : travailler sur les </a:t>
            </a:r>
            <a:r>
              <a:rPr lang="fr-FR" sz="2400" b="1" u="sng" dirty="0"/>
              <a:t>séries </a:t>
            </a:r>
            <a:r>
              <a:rPr lang="fr-FR" sz="2400" b="1" dirty="0"/>
              <a:t>(</a:t>
            </a:r>
            <a:r>
              <a:rPr lang="fr-FR" sz="2400" b="1" dirty="0">
                <a:hlinkClick r:id="rId3"/>
              </a:rPr>
              <a:t>Association </a:t>
            </a:r>
            <a:r>
              <a:rPr lang="fr-FR" sz="2400" b="1" dirty="0" err="1">
                <a:hlinkClick r:id="rId3"/>
              </a:rPr>
              <a:t>Cliffhanger</a:t>
            </a:r>
            <a:r>
              <a:rPr lang="fr-FR" sz="2400" b="1" dirty="0"/>
              <a:t>)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400" dirty="0"/>
              <a:t>Mélanger les </a:t>
            </a:r>
            <a:r>
              <a:rPr lang="fr-FR" sz="2400" b="1" u="sng" dirty="0"/>
              <a:t>temps scolaires</a:t>
            </a:r>
            <a:r>
              <a:rPr lang="fr-FR" sz="2400" b="1" dirty="0"/>
              <a:t> </a:t>
            </a:r>
            <a:r>
              <a:rPr lang="fr-FR" sz="2400" dirty="0"/>
              <a:t>et </a:t>
            </a:r>
            <a:r>
              <a:rPr lang="fr-FR" sz="2400" b="1" u="sng" dirty="0"/>
              <a:t>hors temps scolaires</a:t>
            </a:r>
            <a:r>
              <a:rPr lang="fr-FR" sz="2400" b="1" dirty="0">
                <a:solidFill>
                  <a:srgbClr val="C20034"/>
                </a:solidFill>
              </a:rPr>
              <a:t> </a:t>
            </a:r>
            <a:r>
              <a:rPr lang="fr-FR" sz="2400" b="1" dirty="0"/>
              <a:t>(ACRIRA / Passeurs )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400" b="1" u="sng" dirty="0"/>
              <a:t>Mener le projet en QPV</a:t>
            </a:r>
            <a:r>
              <a:rPr lang="fr-FR" sz="2400" b="1" dirty="0">
                <a:solidFill>
                  <a:srgbClr val="C20034"/>
                </a:solidFill>
              </a:rPr>
              <a:t> </a:t>
            </a:r>
            <a:r>
              <a:rPr lang="fr-FR" sz="2400" b="1" dirty="0"/>
              <a:t>(</a:t>
            </a:r>
            <a:r>
              <a:rPr lang="fr-FR" sz="2400" b="1" dirty="0" err="1">
                <a:hlinkClick r:id="rId4"/>
              </a:rPr>
              <a:t>Médialab</a:t>
            </a:r>
            <a:r>
              <a:rPr lang="fr-FR" sz="2400" b="1" dirty="0">
                <a:hlinkClick r:id="rId4"/>
              </a:rPr>
              <a:t> de la Maison de l’Image</a:t>
            </a:r>
            <a:r>
              <a:rPr lang="fr-FR" sz="2400" b="1" dirty="0"/>
              <a:t>)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400" b="1" u="sng" dirty="0"/>
              <a:t>Réaliser</a:t>
            </a:r>
            <a:r>
              <a:rPr lang="fr-FR" sz="2400" dirty="0"/>
              <a:t> une série </a:t>
            </a:r>
            <a:r>
              <a:rPr lang="fr-FR" sz="2400" b="1" dirty="0"/>
              <a:t>(Réalisateur Yoann </a:t>
            </a:r>
            <a:r>
              <a:rPr lang="fr-FR" sz="2400" b="1" dirty="0" err="1"/>
              <a:t>Demoz</a:t>
            </a:r>
            <a:r>
              <a:rPr lang="fr-FR" sz="2400" b="1" dirty="0"/>
              <a:t>, </a:t>
            </a:r>
            <a:r>
              <a:rPr lang="fr-FR" sz="2400" b="1" dirty="0">
                <a:hlinkClick r:id="rId5"/>
              </a:rPr>
              <a:t>Association </a:t>
            </a:r>
            <a:r>
              <a:rPr lang="fr-FR" sz="2400" b="1" dirty="0" err="1">
                <a:hlinkClick r:id="rId5"/>
              </a:rPr>
              <a:t>Cinex</a:t>
            </a:r>
            <a:r>
              <a:rPr lang="fr-FR" sz="2400" b="1" dirty="0"/>
              <a:t>)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25" y="504634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L’appel à projets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120B161-538B-4BB1-A37F-F042BFFD5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83" y="5073810"/>
            <a:ext cx="1687011" cy="115763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5A4353-C3ED-4F89-9045-75C6B42E1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23" y="5073810"/>
            <a:ext cx="1095045" cy="10950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90FB23-68AC-460E-B7A2-6612D568B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86" y="5040581"/>
            <a:ext cx="1333146" cy="1333146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D06E30-F788-4DC7-8F5C-C613475C8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24" y="5144032"/>
            <a:ext cx="2029885" cy="119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09137E-FB05-404C-8B50-B6897F929DAE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028887-A1ED-41F1-9BD8-3854C878ACC9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CBD3EF-E978-493B-A712-0875BC5CB7CD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274F11-4A3A-4983-8499-8B96A3036FD4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42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4265" y="1744506"/>
            <a:ext cx="11972319" cy="4612931"/>
          </a:xfrm>
        </p:spPr>
        <p:txBody>
          <a:bodyPr>
            <a:normAutofit/>
          </a:bodyPr>
          <a:lstStyle/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fr-FR" sz="2400" dirty="0"/>
              <a:t>Pourquoi êtes-vous ici ? </a:t>
            </a:r>
            <a:r>
              <a:rPr lang="fr-FR" sz="2400" dirty="0">
                <a:solidFill>
                  <a:srgbClr val="C20034"/>
                </a:solidFill>
              </a:rPr>
              <a:t>(=/= profils de jeunes)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fr-FR" sz="2400" dirty="0"/>
              <a:t>Venir avec un </a:t>
            </a:r>
            <a:r>
              <a:rPr lang="fr-FR" sz="2400" dirty="0">
                <a:solidFill>
                  <a:srgbClr val="C20034"/>
                </a:solidFill>
              </a:rPr>
              <a:t>objet</a:t>
            </a:r>
            <a:r>
              <a:rPr lang="fr-FR" sz="2400" dirty="0"/>
              <a:t> ou une histoire qui nous a marqué en positif ou en négatif pendant la période de confinement. Pourquoi cet objet/histoire, que représente-t-ils pour vous, pourquoi avoir envie de le partager avec le groupe ?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fr-FR" sz="2400" dirty="0"/>
              <a:t>Créer un </a:t>
            </a:r>
            <a:r>
              <a:rPr lang="fr-FR" sz="2400" dirty="0">
                <a:solidFill>
                  <a:srgbClr val="C20034"/>
                </a:solidFill>
              </a:rPr>
              <a:t>mur de mots </a:t>
            </a:r>
            <a:r>
              <a:rPr lang="fr-FR" sz="2400" dirty="0"/>
              <a:t>à mesure des échanges les « objets », les « situations », les « problématiques »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Voir ensemble ce qui ressort </a:t>
            </a:r>
            <a:r>
              <a:rPr lang="fr-FR" sz="2400" dirty="0">
                <a:solidFill>
                  <a:srgbClr val="C20034"/>
                </a:solidFill>
              </a:rPr>
              <a:t>en commun </a:t>
            </a:r>
            <a:r>
              <a:rPr lang="fr-FR" sz="2400" dirty="0"/>
              <a:t>parmi tout cela (</a:t>
            </a:r>
            <a:r>
              <a:rPr lang="fr-FR" sz="2400" dirty="0">
                <a:solidFill>
                  <a:srgbClr val="C20034"/>
                </a:solidFill>
              </a:rPr>
              <a:t>brainstorming</a:t>
            </a:r>
            <a:r>
              <a:rPr lang="fr-FR" sz="2400" dirty="0"/>
              <a:t>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1257300" lvl="2" indent="-342900" algn="l">
              <a:buFont typeface="Wingdings" panose="05000000000000000000" pitchFamily="2" charset="2"/>
              <a:buChar char="à"/>
            </a:pPr>
            <a:r>
              <a:rPr lang="fr-FR" sz="2400" b="1" dirty="0"/>
              <a:t>Partir de l’individu pour créer en équipe</a:t>
            </a:r>
          </a:p>
          <a:p>
            <a:pPr marL="1257300" lvl="2" indent="-342900" algn="l">
              <a:buFont typeface="Wingdings" panose="05000000000000000000" pitchFamily="2" charset="2"/>
              <a:buChar char="à"/>
            </a:pPr>
            <a:r>
              <a:rPr lang="fr-FR" sz="2400" b="1" dirty="0">
                <a:sym typeface="Wingdings" panose="05000000000000000000" pitchFamily="2" charset="2"/>
              </a:rPr>
              <a:t>Partir de ce que l’on à vécu pour imaginer une histoire fictionnelle</a:t>
            </a:r>
            <a:endParaRPr lang="fr-FR" sz="2400" b="1" dirty="0"/>
          </a:p>
          <a:p>
            <a:pPr lvl="2" algn="l"/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 1 – Matin – Se rencontrer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0AEAF6-62D0-443F-B44D-C1FB7E5187DB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99E8F-0F6A-4B77-8B67-6F25E0D5E4CC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CCC923-4108-4AA8-9AF4-1C65F4BDC1EB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6BE647-C350-4665-B140-B6AC685BBF87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91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plancher, pièce, bureau&#10;&#10;Description générée automatiquement">
            <a:extLst>
              <a:ext uri="{FF2B5EF4-FFF2-40B4-BE49-F238E27FC236}">
                <a16:creationId xmlns:a16="http://schemas.microsoft.com/office/drawing/2014/main" id="{ADEA79A1-F1AB-4B4D-AAF8-7B32E5FF1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2" y="887607"/>
            <a:ext cx="9724140" cy="5469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8B98AF-E26C-4342-9E72-7E429E0077DE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2565CD-737C-47FA-8713-F9136FDF9FEE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32BD4-5F14-4079-B632-2CB42C5EE573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5AB45-8D64-400E-9057-D25CBF57E474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4">
            <a:extLst>
              <a:ext uri="{FF2B5EF4-FFF2-40B4-BE49-F238E27FC236}">
                <a16:creationId xmlns:a16="http://schemas.microsoft.com/office/drawing/2014/main" id="{060F763F-718F-4E4B-9051-1275DCF19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56973" y="426316"/>
            <a:ext cx="11972319" cy="4612931"/>
          </a:xfrm>
        </p:spPr>
        <p:txBody>
          <a:bodyPr>
            <a:normAutofit/>
          </a:bodyPr>
          <a:lstStyle/>
          <a:p>
            <a:pPr lvl="2" algn="l"/>
            <a:r>
              <a:rPr lang="fr-FR" sz="2400" dirty="0"/>
              <a:t>Jeunes et intervenant au </a:t>
            </a:r>
            <a:r>
              <a:rPr lang="fr-FR" sz="2400" dirty="0" err="1"/>
              <a:t>Médialab</a:t>
            </a:r>
            <a:r>
              <a:rPr lang="fr-FR" sz="2400" dirty="0"/>
              <a:t> de la Maison de l’Image</a:t>
            </a:r>
          </a:p>
        </p:txBody>
      </p:sp>
    </p:spTree>
    <p:extLst>
      <p:ext uri="{BB962C8B-B14F-4D97-AF65-F5344CB8AC3E}">
        <p14:creationId xmlns:p14="http://schemas.microsoft.com/office/powerpoint/2010/main" val="410575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41CAFE-2481-4C0D-83A6-D7FC3AF93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17" y="826728"/>
            <a:ext cx="9794392" cy="5509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56CA83-DE00-4A11-9CE3-CD1C282B193F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75DAF-72D7-41E5-A974-080750BBFC14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8B3E1F-88B5-4035-9E34-7816CDCFEAAF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79795-5919-4973-9172-14A5BB914833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4">
            <a:extLst>
              <a:ext uri="{FF2B5EF4-FFF2-40B4-BE49-F238E27FC236}">
                <a16:creationId xmlns:a16="http://schemas.microsoft.com/office/drawing/2014/main" id="{B4555BF0-76F1-41EC-98D2-D5E9CD697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56973" y="426316"/>
            <a:ext cx="11972319" cy="4612931"/>
          </a:xfrm>
        </p:spPr>
        <p:txBody>
          <a:bodyPr>
            <a:normAutofit/>
          </a:bodyPr>
          <a:lstStyle/>
          <a:p>
            <a:pPr lvl="2" algn="l"/>
            <a:r>
              <a:rPr lang="fr-FR" sz="2400" dirty="0"/>
              <a:t>Mur de mots relatant les échanges et les idées de chacun-es.</a:t>
            </a:r>
          </a:p>
        </p:txBody>
      </p:sp>
    </p:spTree>
    <p:extLst>
      <p:ext uri="{BB962C8B-B14F-4D97-AF65-F5344CB8AC3E}">
        <p14:creationId xmlns:p14="http://schemas.microsoft.com/office/powerpoint/2010/main" val="185079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0806" y="1660036"/>
            <a:ext cx="12143434" cy="5027966"/>
          </a:xfrm>
        </p:spPr>
        <p:txBody>
          <a:bodyPr>
            <a:normAutofit lnSpcReduction="10000"/>
          </a:bodyPr>
          <a:lstStyle/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Qu’est-ce que vous regardez : ou, quand, comment ? Qu’est-ce que vous aimez ?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Qu’est-ce qu’une série ?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Mise à disposition d’un lexique papier à utiliser pendant tout l’atelier</a:t>
            </a:r>
          </a:p>
          <a:p>
            <a:pPr lvl="2" algn="l"/>
            <a:endParaRPr lang="fr-FR" sz="2200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Quelle est l’Histoire de la série : premières séries d’anticipation ou dystopiques VS nouvelles séries (visionnages de bandes-annonces citées par les jeunes ou inspirantes pour l’</a:t>
            </a:r>
            <a:r>
              <a:rPr lang="fr-FR" sz="2200" dirty="0" err="1"/>
              <a:t>intervenant-e</a:t>
            </a:r>
            <a:r>
              <a:rPr lang="fr-FR" sz="2200" dirty="0"/>
              <a:t>)</a:t>
            </a:r>
          </a:p>
          <a:p>
            <a:pPr lvl="2" algn="l"/>
            <a:endParaRPr lang="fr-FR" sz="2200" b="1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200" dirty="0"/>
              <a:t>A partir </a:t>
            </a:r>
            <a:r>
              <a:rPr lang="fr-FR" sz="2200" dirty="0">
                <a:hlinkClick r:id="rId3"/>
              </a:rPr>
              <a:t>du corpus</a:t>
            </a:r>
            <a:r>
              <a:rPr lang="fr-FR" sz="2200" u="sng" dirty="0">
                <a:hlinkClick r:id="rId3"/>
              </a:rPr>
              <a:t> </a:t>
            </a:r>
            <a:r>
              <a:rPr lang="fr-FR" sz="2200" dirty="0"/>
              <a:t>mis à disposition par Passeurs d’Images :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100" b="1" dirty="0"/>
              <a:t>Analyse</a:t>
            </a:r>
            <a:r>
              <a:rPr lang="fr-FR" sz="2100" dirty="0"/>
              <a:t> de séquences de quelques séries pour comparer : formats, genres, installation d’univers, suspense, personnages, temporalités, modes de narrations, etc.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+ </a:t>
            </a:r>
            <a:r>
              <a:rPr lang="fr-FR" sz="2100" dirty="0"/>
              <a:t>: faire découvrir des œuvres françaises, des plateformes accessibles (poursuivre le visionnage à domicile). Connaître les bases de la série avant d’en écrire une, etc.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fr-F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- </a:t>
            </a:r>
            <a:r>
              <a:rPr lang="fr-FR" sz="2100" dirty="0"/>
              <a:t>: Extraits bien trop courts (aller plus loin en allant directement sur les plateformes pour voir des extraits plus longs afin de pousser l’analyse)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 1 – Après-midi - Sensibilisation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605BF2-FAD2-4EDE-B27D-4BBEDBE1438D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56D3C0-2453-4C77-AF06-62F5FF0DB522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9F178F-4622-41CE-86A0-E29584942774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16E393-B5C5-4E82-8B14-1E7819310720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58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360143"/>
            <a:ext cx="11109798" cy="5027966"/>
          </a:xfrm>
        </p:spPr>
        <p:txBody>
          <a:bodyPr>
            <a:normAutofit/>
          </a:bodyPr>
          <a:lstStyle/>
          <a:p>
            <a:pPr lvl="1" algn="l"/>
            <a:r>
              <a:rPr lang="fr-FR" sz="2400" dirty="0"/>
              <a:t>Rencontre avec deux créateurs d’une websérie grenobloise (quartier de la Villeneuve) : parler de leur parcours, les métiers, les réalité du terrain VS les mythes (notamment « gagner sa vie » avec </a:t>
            </a:r>
            <a:r>
              <a:rPr lang="fr-FR" sz="2400" dirty="0" err="1"/>
              <a:t>Youtube</a:t>
            </a:r>
            <a:r>
              <a:rPr lang="fr-FR" sz="2400" dirty="0"/>
              <a:t>)</a:t>
            </a:r>
          </a:p>
          <a:p>
            <a:pPr lvl="1" algn="l"/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 2 – Matin – Jean2mahj</a:t>
            </a:r>
          </a:p>
        </p:txBody>
      </p:sp>
      <p:pic>
        <p:nvPicPr>
          <p:cNvPr id="3" name="Image 2" descr="Une image contenant personne, plancher, groupe&#10;&#10;Description générée automatiquement">
            <a:extLst>
              <a:ext uri="{FF2B5EF4-FFF2-40B4-BE49-F238E27FC236}">
                <a16:creationId xmlns:a16="http://schemas.microsoft.com/office/drawing/2014/main" id="{A6E375BF-05E1-4184-8A45-C11E80AE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5123"/>
          <a:stretch/>
        </p:blipFill>
        <p:spPr>
          <a:xfrm>
            <a:off x="1069705" y="2535898"/>
            <a:ext cx="5893803" cy="3636303"/>
          </a:xfrm>
          <a:prstGeom prst="rect">
            <a:avLst/>
          </a:prstGeom>
        </p:spPr>
      </p:pic>
      <p:pic>
        <p:nvPicPr>
          <p:cNvPr id="6" name="Image 5" descr="Une image contenant texte, personne, journal&#10;&#10;Description générée automatiquement">
            <a:extLst>
              <a:ext uri="{FF2B5EF4-FFF2-40B4-BE49-F238E27FC236}">
                <a16:creationId xmlns:a16="http://schemas.microsoft.com/office/drawing/2014/main" id="{5264591C-A0A5-4545-A9D1-FFDDA63E0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5014"/>
          <a:stretch/>
        </p:blipFill>
        <p:spPr>
          <a:xfrm>
            <a:off x="7403137" y="2381248"/>
            <a:ext cx="3428986" cy="40068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233352-4FEB-4602-BCE2-17079936108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B7387C-6339-4F05-8E1F-43F5351ACD27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0C946-8D84-4314-AB7E-4CB699B14FA0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F29690-E57C-4407-B1FA-A577AABD6535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18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DDC643-2544-4495-AB9B-898E4A8A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" y="1464274"/>
            <a:ext cx="11565655" cy="2334003"/>
          </a:xfrm>
        </p:spPr>
        <p:txBody>
          <a:bodyPr>
            <a:normAutofit fontScale="92500"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C20034"/>
                </a:solidFill>
              </a:rPr>
              <a:t>1 contrainte imposée </a:t>
            </a:r>
            <a:r>
              <a:rPr lang="fr-FR" sz="2400" dirty="0"/>
              <a:t>par les intervenants : écrire une série « </a:t>
            </a:r>
            <a:r>
              <a:rPr lang="fr-FR" sz="2400" dirty="0" err="1"/>
              <a:t>feuilletonnante</a:t>
            </a:r>
            <a:r>
              <a:rPr lang="fr-FR" sz="2400" dirty="0"/>
              <a:t> »</a:t>
            </a:r>
          </a:p>
          <a:p>
            <a:pPr lvl="1" algn="l"/>
            <a:endParaRPr lang="fr-FR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C20034"/>
                </a:solidFill>
              </a:rPr>
              <a:t>Métiers </a:t>
            </a:r>
            <a:r>
              <a:rPr lang="fr-FR" dirty="0"/>
              <a:t>(USA versus</a:t>
            </a:r>
            <a:r>
              <a:rPr lang="fr-FR" b="1" dirty="0"/>
              <a:t> </a:t>
            </a:r>
            <a:r>
              <a:rPr lang="fr-FR" dirty="0"/>
              <a:t>France) : </a:t>
            </a:r>
            <a:r>
              <a:rPr lang="fr-FR" dirty="0" err="1"/>
              <a:t>Showrunneurs</a:t>
            </a:r>
            <a:r>
              <a:rPr lang="fr-FR" dirty="0"/>
              <a:t> (intervenants), scénaristes (participants), producteurs (</a:t>
            </a:r>
            <a:r>
              <a:rPr lang="fr-FR" dirty="0" err="1"/>
              <a:t>Acrira</a:t>
            </a:r>
            <a:r>
              <a:rPr lang="fr-FR" dirty="0"/>
              <a:t>), diffuseurs (Passeurs et Maison de l’Image).</a:t>
            </a:r>
            <a:endParaRPr lang="fr-FR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2400" dirty="0"/>
              <a:t>Reprise du </a:t>
            </a:r>
            <a:r>
              <a:rPr lang="fr-FR" sz="2400" dirty="0">
                <a:solidFill>
                  <a:srgbClr val="C20034"/>
                </a:solidFill>
              </a:rPr>
              <a:t>brainstorming du premier jour</a:t>
            </a:r>
            <a:r>
              <a:rPr lang="fr-FR" sz="2400" dirty="0"/>
              <a:t> : Qu’est-ce que l’on veut raconter dans tout cela ?</a:t>
            </a:r>
          </a:p>
          <a:p>
            <a:pPr lvl="1" algn="l"/>
            <a:endParaRPr lang="fr-FR" sz="2400" dirty="0"/>
          </a:p>
          <a:p>
            <a:pPr lvl="1" algn="l"/>
            <a:endParaRPr lang="fr-FR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800100" lvl="1" indent="-342900" algn="l">
              <a:buFontTx/>
              <a:buChar char="-"/>
            </a:pPr>
            <a:endParaRPr lang="fr-FR" sz="2400" dirty="0"/>
          </a:p>
          <a:p>
            <a:pPr marL="800100" lvl="1" indent="-342900" algn="l">
              <a:buFontTx/>
              <a:buChar char="-"/>
            </a:pPr>
            <a:endParaRPr lang="fr-FR" sz="2400" b="1" dirty="0"/>
          </a:p>
          <a:p>
            <a:pPr marL="800100" lvl="1" indent="-342900" algn="l">
              <a:buFontTx/>
              <a:buChar char="-"/>
            </a:pPr>
            <a:endParaRPr lang="fr-FR" sz="24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EABCDD5-8C6E-42A9-97F8-8ED396D9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258" y="500563"/>
            <a:ext cx="11109797" cy="963711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C20034"/>
                </a:solidFill>
              </a:rPr>
              <a:t>Jours 2 à 4 – Ecriture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BB17A-4645-4A9B-BA99-722960EAB796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A8569-6EFB-44CD-AB58-7B8A0C32BB1C}"/>
              </a:ext>
            </a:extLst>
          </p:cNvPr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9B66E8-11BF-4F1E-B885-7E91C4FCCCB3}"/>
              </a:ext>
            </a:extLst>
          </p:cNvPr>
          <p:cNvSpPr/>
          <p:nvPr/>
        </p:nvSpPr>
        <p:spPr>
          <a:xfrm rot="16200000">
            <a:off x="5967413" y="-5948362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7C771-9B1D-49EF-B3AE-997F68B106E8}"/>
              </a:ext>
            </a:extLst>
          </p:cNvPr>
          <p:cNvSpPr/>
          <p:nvPr/>
        </p:nvSpPr>
        <p:spPr>
          <a:xfrm rot="16200000">
            <a:off x="5938836" y="630236"/>
            <a:ext cx="304800" cy="12201525"/>
          </a:xfrm>
          <a:prstGeom prst="rect">
            <a:avLst/>
          </a:prstGeom>
          <a:solidFill>
            <a:srgbClr val="C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5F88D0-4521-45AA-829F-B7D7AA94A4DF}"/>
              </a:ext>
            </a:extLst>
          </p:cNvPr>
          <p:cNvSpPr txBox="1"/>
          <p:nvPr/>
        </p:nvSpPr>
        <p:spPr>
          <a:xfrm>
            <a:off x="52755" y="3953510"/>
            <a:ext cx="611944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fr-FR" sz="2200" b="1" dirty="0"/>
              <a:t>Les thèmes que les jeunes voulaient aborder :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Importance du lien social (physique) 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Les réseaux sociaux permettent un maintien du lien social, du partage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Profiter de l’enfermement pour développer ses compétences (dessins, photo, langues étrangères)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AABEF5-812C-49DD-83DA-D2ADBE31210C}"/>
              </a:ext>
            </a:extLst>
          </p:cNvPr>
          <p:cNvSpPr txBox="1"/>
          <p:nvPr/>
        </p:nvSpPr>
        <p:spPr>
          <a:xfrm>
            <a:off x="5615352" y="4101209"/>
            <a:ext cx="627184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Solitude qui pèse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Chacun à vécu le confinement de manière différente : dimension sociale et </a:t>
            </a:r>
            <a:r>
              <a:rPr lang="fr-FR" sz="2200" dirty="0" err="1"/>
              <a:t>pô</a:t>
            </a:r>
            <a:endParaRPr lang="fr-FR" sz="2200" dirty="0"/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Volonté de ne pas nommer « l’évènement » (pourrait être un désastre écologie, sanitaire, extra-terrestre ?)</a:t>
            </a:r>
          </a:p>
          <a:p>
            <a:pPr marL="800100" lvl="1" indent="-342900" algn="l">
              <a:buFont typeface="Wingdings" panose="05000000000000000000" pitchFamily="2" charset="2"/>
              <a:buChar char="à"/>
            </a:pPr>
            <a:r>
              <a:rPr lang="fr-FR" sz="2200" dirty="0"/>
              <a:t>Pourquoi </a:t>
            </a:r>
            <a:r>
              <a:rPr lang="fr-FR" sz="2200" dirty="0" err="1"/>
              <a:t>certain-es</a:t>
            </a:r>
            <a:r>
              <a:rPr lang="fr-FR" sz="2200" dirty="0"/>
              <a:t> bravent les interdits ?</a:t>
            </a:r>
          </a:p>
        </p:txBody>
      </p:sp>
    </p:spTree>
    <p:extLst>
      <p:ext uri="{BB962C8B-B14F-4D97-AF65-F5344CB8AC3E}">
        <p14:creationId xmlns:p14="http://schemas.microsoft.com/office/powerpoint/2010/main" val="30213282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331809973F4489B269AD0F106611F" ma:contentTypeVersion="8" ma:contentTypeDescription="Crée un document." ma:contentTypeScope="" ma:versionID="5cc1781bb7c1f1282d1ecf7afb206867">
  <xsd:schema xmlns:xsd="http://www.w3.org/2001/XMLSchema" xmlns:xs="http://www.w3.org/2001/XMLSchema" xmlns:p="http://schemas.microsoft.com/office/2006/metadata/properties" xmlns:ns2="3b7a642d-379e-40a8-ae48-4b16fdf32983" xmlns:ns3="f59d7c71-817c-4ff4-95b3-28e8e997e288" targetNamespace="http://schemas.microsoft.com/office/2006/metadata/properties" ma:root="true" ma:fieldsID="b0fb3ae37a472619ed18f3a0dec75788" ns2:_="" ns3:_="">
    <xsd:import namespace="3b7a642d-379e-40a8-ae48-4b16fdf32983"/>
    <xsd:import namespace="f59d7c71-817c-4ff4-95b3-28e8e997e2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a642d-379e-40a8-ae48-4b16fdf32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d7c71-817c-4ff4-95b3-28e8e997e28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DC3A26-43D9-4B10-9AC2-B7845125D04A}"/>
</file>

<file path=customXml/itemProps2.xml><?xml version="1.0" encoding="utf-8"?>
<ds:datastoreItem xmlns:ds="http://schemas.openxmlformats.org/officeDocument/2006/customXml" ds:itemID="{F07E4E80-42EE-4BC2-8686-6A7DFB8D93A4}"/>
</file>

<file path=customXml/itemProps3.xml><?xml version="1.0" encoding="utf-8"?>
<ds:datastoreItem xmlns:ds="http://schemas.openxmlformats.org/officeDocument/2006/customXml" ds:itemID="{6CE3E389-6DF4-4FF3-8065-4080C42FE057}"/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1209</Words>
  <Application>Microsoft Office PowerPoint</Application>
  <PresentationFormat>Grand écran</PresentationFormat>
  <Paragraphs>109</Paragraphs>
  <Slides>18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Thème Office</vt:lpstr>
      <vt:lpstr>LE JOUR D’APRES</vt:lpstr>
      <vt:lpstr>Présentation PowerPoint</vt:lpstr>
      <vt:lpstr>L’appel à projets</vt:lpstr>
      <vt:lpstr>Jour 1 – Matin – Se rencontrer</vt:lpstr>
      <vt:lpstr>Présentation PowerPoint</vt:lpstr>
      <vt:lpstr>Présentation PowerPoint</vt:lpstr>
      <vt:lpstr>Jour 1 – Après-midi - Sensibilisation</vt:lpstr>
      <vt:lpstr>Jour 2 – Matin – Jean2mahj</vt:lpstr>
      <vt:lpstr>Jours 2 à 4 – Ecriture</vt:lpstr>
      <vt:lpstr>Jours 2 à 4 – Ecriture</vt:lpstr>
      <vt:lpstr>Présentation PowerPoint</vt:lpstr>
      <vt:lpstr>Jours 5 à 8 - Réalisation</vt:lpstr>
      <vt:lpstr>Présentation PowerPoint</vt:lpstr>
      <vt:lpstr>Présentation PowerPoint</vt:lpstr>
      <vt:lpstr>Diffusion – Juin à Septembre 2021</vt:lpstr>
      <vt:lpstr>Présentation PowerPoint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Jour d’Après</dc:title>
  <dc:creator>Éloïse Pommiès</dc:creator>
  <cp:lastModifiedBy>Éloïse Pommiès</cp:lastModifiedBy>
  <cp:revision>13</cp:revision>
  <dcterms:created xsi:type="dcterms:W3CDTF">2021-11-17T08:46:02Z</dcterms:created>
  <dcterms:modified xsi:type="dcterms:W3CDTF">2021-12-04T13:02:54Z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0x0101000A6331809973F4489B269AD0F106611F</vt:lpwstr>
  </property>
</Properties>
</file>